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6" r:id="rId2"/>
    <p:sldId id="267" r:id="rId3"/>
    <p:sldId id="268" r:id="rId4"/>
    <p:sldId id="269" r:id="rId5"/>
    <p:sldId id="272" r:id="rId6"/>
    <p:sldId id="270" r:id="rId7"/>
    <p:sldId id="303" r:id="rId8"/>
    <p:sldId id="273" r:id="rId9"/>
    <p:sldId id="282" r:id="rId10"/>
    <p:sldId id="304" r:id="rId11"/>
    <p:sldId id="305" r:id="rId12"/>
    <p:sldId id="306" r:id="rId13"/>
    <p:sldId id="307" r:id="rId14"/>
    <p:sldId id="308" r:id="rId15"/>
    <p:sldId id="309" r:id="rId16"/>
    <p:sldId id="310" r:id="rId17"/>
    <p:sldId id="302" r:id="rId18"/>
    <p:sldId id="311" r:id="rId19"/>
    <p:sldId id="301" r:id="rId20"/>
    <p:sldId id="312" r:id="rId21"/>
    <p:sldId id="278" r:id="rId22"/>
    <p:sldId id="271" r:id="rId23"/>
    <p:sldId id="277" r:id="rId24"/>
    <p:sldId id="313" r:id="rId25"/>
    <p:sldId id="314" r:id="rId26"/>
    <p:sldId id="275" r:id="rId27"/>
    <p:sldId id="322" r:id="rId28"/>
    <p:sldId id="315" r:id="rId29"/>
    <p:sldId id="316" r:id="rId30"/>
    <p:sldId id="276" r:id="rId31"/>
    <p:sldId id="294" r:id="rId32"/>
    <p:sldId id="318" r:id="rId33"/>
    <p:sldId id="319" r:id="rId34"/>
    <p:sldId id="320" r:id="rId35"/>
    <p:sldId id="321" r:id="rId36"/>
    <p:sldId id="297" r:id="rId37"/>
    <p:sldId id="299"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7F7F"/>
    <a:srgbClr val="648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53780" autoAdjust="0"/>
  </p:normalViewPr>
  <p:slideViewPr>
    <p:cSldViewPr snapToGrid="0">
      <p:cViewPr varScale="1">
        <p:scale>
          <a:sx n="40" d="100"/>
          <a:sy n="40" d="100"/>
        </p:scale>
        <p:origin x="1896"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F41BF-5410-428B-9699-FFEB35B2CFE4}" type="datetimeFigureOut">
              <a:rPr lang="en-US" smtClean="0"/>
              <a:t>4/30/2020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382AA-001D-49F9-9072-D6486C49227B}" type="slidenum">
              <a:rPr lang="en-US" smtClean="0"/>
              <a:t>‹#›</a:t>
            </a:fld>
            <a:endParaRPr lang="en-US"/>
          </a:p>
        </p:txBody>
      </p:sp>
    </p:spTree>
    <p:extLst>
      <p:ext uri="{BB962C8B-B14F-4D97-AF65-F5344CB8AC3E}">
        <p14:creationId xmlns:p14="http://schemas.microsoft.com/office/powerpoint/2010/main" val="389407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2489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After</a:t>
            </a:r>
            <a:r>
              <a:rPr lang="en-US" altLang="en-US" baseline="0" dirty="0" smtClean="0"/>
              <a:t> you list out all your debts, including their balances, minimum monthly payments, and interest rates in a spreadsheet, sort the debts by balance, with the smallest balance debt on top and the largest balance debt at the bottom.  </a:t>
            </a:r>
          </a:p>
          <a:p>
            <a:endParaRPr lang="en-US" altLang="en-US" b="1" baseline="0" dirty="0" smtClean="0"/>
          </a:p>
          <a:p>
            <a:r>
              <a:rPr lang="en-US" altLang="en-US" b="1" baseline="0" dirty="0" smtClean="0"/>
              <a:t>[CLICK]</a:t>
            </a:r>
          </a:p>
          <a:p>
            <a:r>
              <a:rPr lang="en-US" altLang="en-US" baseline="0" dirty="0" smtClean="0"/>
              <a:t>In this example, the smallest debt is the first medical debt and after making the minimum payments on all other debts, you have $40 to put towards the medical.  This is paid off within two months. </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580124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Skip ahead two months. Medical debt #1 is gone,</a:t>
            </a:r>
            <a:r>
              <a:rPr lang="en-US" altLang="en-US" baseline="0" dirty="0" smtClean="0"/>
              <a:t> so you’ll </a:t>
            </a:r>
            <a:r>
              <a:rPr lang="en-US" altLang="en-US" dirty="0" smtClean="0"/>
              <a:t>remove that debt from the list. Now, add the payment from Medical Debt #1 ($40) into the payment for the next debt on the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Family Loan, whose payment started at a $5. With the snowballed payment from Medical #1, Family Loan's payment now becomes $45: Three MONTHS later, the Family loan is paid off.  This is erased from the list, and rolled into Medical debt #2.  Two months later, Medical #2 is gone. </a:t>
            </a: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21596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debts start to be paid</a:t>
            </a:r>
            <a:r>
              <a:rPr lang="en-US" altLang="en-US" baseline="0" dirty="0" smtClean="0"/>
              <a:t> off on a regular basis, you can see how this can really be motivating to keep you working towards your goal of being debt-free.</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022352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Now, we’re at the point where $366</a:t>
            </a:r>
            <a:r>
              <a:rPr lang="en-US" altLang="en-US" baseline="0" dirty="0" smtClean="0"/>
              <a:t> per month can go towards the personal loan. </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21701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a:t>
            </a:r>
            <a:r>
              <a:rPr lang="en-US" altLang="en-US" baseline="0" dirty="0" smtClean="0"/>
              <a:t> personal loan gets paid off within a few months, and the $366 that was going towards it is added to the $243 minimum payment on the equity line of credit.  </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3160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SIXTEEN</a:t>
            </a:r>
            <a:r>
              <a:rPr lang="en-US" altLang="en-US" baseline="0" dirty="0" smtClean="0"/>
              <a:t> MONTHS Later – HELOC is paid off. Now the full $1,015 going towards the auto loan.</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45791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six months</a:t>
            </a:r>
            <a:r>
              <a:rPr lang="en-US" altLang="en-US" baseline="0" dirty="0" smtClean="0"/>
              <a:t> later, 3.5 years total – debt free!</a:t>
            </a:r>
          </a:p>
          <a:p>
            <a:endParaRPr lang="en-US" altLang="en-US" baseline="0" dirty="0" smtClean="0"/>
          </a:p>
          <a:p>
            <a:r>
              <a:rPr lang="en-US" altLang="en-US" baseline="0" dirty="0" smtClean="0"/>
              <a:t>Imagine if you could free up an additional amount of money in your budget each month that could also get snowballed. The debt could be paid off even faster. </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5360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Another option is debt stacking. </a:t>
            </a:r>
          </a:p>
          <a:p>
            <a:pPr fontAlgn="base"/>
            <a:r>
              <a:rPr lang="en-US" sz="1200" b="1" i="0" kern="1200" dirty="0" smtClean="0">
                <a:solidFill>
                  <a:schemeClr val="tx1"/>
                </a:solidFill>
                <a:effectLst/>
                <a:latin typeface="+mn-lt"/>
                <a:ea typeface="+mn-ea"/>
                <a:cs typeface="+mn-cs"/>
              </a:rPr>
              <a:t>Pros:</a:t>
            </a:r>
            <a:r>
              <a:rPr lang="en-US" sz="1200" b="0" i="0" kern="1200" dirty="0" smtClean="0">
                <a:solidFill>
                  <a:schemeClr val="tx1"/>
                </a:solidFill>
                <a:effectLst/>
                <a:latin typeface="+mn-lt"/>
                <a:ea typeface="+mn-ea"/>
                <a:cs typeface="+mn-cs"/>
              </a:rPr>
              <a:t> This method saves you the most money in interest payments.</a:t>
            </a:r>
          </a:p>
          <a:p>
            <a:pPr fontAlgn="base"/>
            <a:r>
              <a:rPr lang="en-US" sz="1200" b="1" i="0" kern="1200" dirty="0" smtClean="0">
                <a:solidFill>
                  <a:schemeClr val="tx1"/>
                </a:solidFill>
                <a:effectLst/>
                <a:latin typeface="+mn-lt"/>
                <a:ea typeface="+mn-ea"/>
                <a:cs typeface="+mn-cs"/>
              </a:rPr>
              <a:t>Cons:</a:t>
            </a:r>
            <a:r>
              <a:rPr lang="en-US" sz="1200" b="0" i="0" kern="1200" dirty="0" smtClean="0">
                <a:solidFill>
                  <a:schemeClr val="tx1"/>
                </a:solidFill>
                <a:effectLst/>
                <a:latin typeface="+mn-lt"/>
                <a:ea typeface="+mn-ea"/>
                <a:cs typeface="+mn-cs"/>
              </a:rPr>
              <a:t> It might take a long time to get a high-balance debt crossed off your list. You may feel frustrated after investing so</a:t>
            </a:r>
            <a:r>
              <a:rPr lang="en-US" sz="1200" b="0" i="0" kern="1200" baseline="0" dirty="0" smtClean="0">
                <a:solidFill>
                  <a:schemeClr val="tx1"/>
                </a:solidFill>
                <a:effectLst/>
                <a:latin typeface="+mn-lt"/>
                <a:ea typeface="+mn-ea"/>
                <a:cs typeface="+mn-cs"/>
              </a:rPr>
              <a:t> much time</a:t>
            </a:r>
            <a:r>
              <a:rPr lang="en-US" sz="1200" b="0" i="0" kern="1200" dirty="0" smtClean="0">
                <a:solidFill>
                  <a:schemeClr val="tx1"/>
                </a:solidFill>
                <a:effectLst/>
                <a:latin typeface="+mn-lt"/>
                <a:ea typeface="+mn-ea"/>
                <a:cs typeface="+mn-cs"/>
              </a:rPr>
              <a:t> and energy towards paying down a loan, without feeling the mental "victory" of crossing it off your list.</a:t>
            </a:r>
          </a:p>
          <a:p>
            <a:r>
              <a:rPr lang="en-US" b="1" dirty="0" smtClean="0"/>
              <a:t>Which Method Should You Use?</a:t>
            </a:r>
          </a:p>
          <a:p>
            <a:r>
              <a:rPr lang="en-US" dirty="0" smtClean="0"/>
              <a:t>It’s up to you! Use the </a:t>
            </a:r>
            <a:r>
              <a:rPr lang="en-US" baseline="0" dirty="0" smtClean="0"/>
              <a:t>method </a:t>
            </a:r>
            <a:r>
              <a:rPr lang="en-US" dirty="0" smtClean="0"/>
              <a:t>that </a:t>
            </a:r>
            <a:r>
              <a:rPr lang="en-US" baseline="0" dirty="0" smtClean="0"/>
              <a:t>motivates you, that you will stick with. Feel free to test them out. Start with debt stacking, and if you find yourself frustrated, you can try the debt snowball method.</a:t>
            </a:r>
            <a:endParaRPr lang="en-US" dirty="0" smtClean="0"/>
          </a:p>
          <a:p>
            <a:endParaRPr lang="en-US" dirty="0" smtClean="0"/>
          </a:p>
          <a:p>
            <a:r>
              <a:rPr lang="en-US" b="1" dirty="0" smtClean="0"/>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4753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 of the other resources for utilizing</a:t>
            </a:r>
            <a:r>
              <a:rPr lang="en-US" baseline="0" dirty="0" smtClean="0"/>
              <a:t> your own resources to pay off debt is communicating directly with your creditors. This </a:t>
            </a:r>
            <a:r>
              <a:rPr lang="en-US" dirty="0" smtClean="0"/>
              <a:t>isn’t always easy so let’s cover some points of consideration.</a:t>
            </a:r>
            <a:r>
              <a:rPr lang="en-US" baseline="0" dirty="0" smtClean="0"/>
              <a:t> </a:t>
            </a:r>
            <a:endParaRPr lang="en-US" dirty="0" smtClean="0"/>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79983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smtClean="0"/>
              <a:t>When you call,</a:t>
            </a:r>
            <a:r>
              <a:rPr lang="en-US" altLang="en-US" baseline="0" dirty="0" smtClean="0"/>
              <a:t> </a:t>
            </a:r>
            <a:r>
              <a:rPr lang="en-US" altLang="en-US" dirty="0" smtClean="0"/>
              <a:t>ask the representative answering their call if they have the authority to reduce interest rates or remove fees. If they do not, ask to speak to someone who can. </a:t>
            </a:r>
          </a:p>
          <a:p>
            <a:pPr>
              <a:defRPr/>
            </a:pPr>
            <a:endParaRPr lang="en-US" altLang="en-US" dirty="0" smtClean="0"/>
          </a:p>
          <a:p>
            <a:pPr>
              <a:defRPr/>
            </a:pPr>
            <a:r>
              <a:rPr lang="en-US" altLang="en-US" b="1" dirty="0" smtClean="0"/>
              <a:t>[CLICK]</a:t>
            </a:r>
          </a:p>
          <a:p>
            <a:pPr>
              <a:defRPr/>
            </a:pPr>
            <a:r>
              <a:rPr lang="en-US" altLang="en-US" dirty="0" smtClean="0"/>
              <a:t>It can be very discouraging to speak with multiple representatives only to have them transfer the call to supervisor after supervisor. You want</a:t>
            </a:r>
            <a:r>
              <a:rPr lang="en-US" altLang="en-US" baseline="0" dirty="0" smtClean="0"/>
              <a:t> </a:t>
            </a:r>
            <a:r>
              <a:rPr lang="en-US" altLang="en-US" dirty="0" smtClean="0"/>
              <a:t>to get to the person who can help them as quickly and efficiently as possible.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smtClean="0"/>
              <a:t>But you also don’t want to waste the person’s time, so it’s helpful to understand what suitable options might be available– and we’ll talk about some of these later in the presentation. If you are looking for a workout option you must know what kind of payment schedule will fit into your budget.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dirty="0" smtClean="0"/>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smtClean="0"/>
              <a:t>This can be extremely important when dealing with creditors who only offer one workout for the length of the debt. If you agree to an arrangement and then fail to follow through you may not be given a second chance.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1" dirty="0" smtClean="0"/>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smtClean="0"/>
              <a:t>Finally good record keeping is essential – you should record who you spoke with, when, what was agreed? Include what actions, if any, need to be taken to confirm the arrangements.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45703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sz="1200" i="1" dirty="0" smtClean="0"/>
              <a:t>(animation automates)</a:t>
            </a:r>
          </a:p>
          <a:p>
            <a:pPr>
              <a:buFont typeface="Arial" pitchFamily="34" charset="0"/>
              <a:buNone/>
            </a:pPr>
            <a:r>
              <a:rPr lang="en-US" sz="1200" dirty="0" err="1" smtClean="0"/>
              <a:t>GreenPath</a:t>
            </a:r>
            <a:r>
              <a:rPr lang="en-US" sz="1200" dirty="0" smtClean="0"/>
              <a:t> provides a </a:t>
            </a:r>
            <a:r>
              <a:rPr lang="en-US" sz="1200" dirty="0" smtClean="0"/>
              <a:t>variety of different services including one on one  financial assessments,</a:t>
            </a:r>
            <a:r>
              <a:rPr lang="en-US" sz="1200" baseline="0" dirty="0" smtClean="0"/>
              <a:t> h</a:t>
            </a:r>
            <a:r>
              <a:rPr lang="en-US" sz="1200" dirty="0" smtClean="0"/>
              <a:t>ousing counseling,</a:t>
            </a:r>
            <a:r>
              <a:rPr lang="en-US" sz="1200" baseline="0" dirty="0" smtClean="0"/>
              <a:t> </a:t>
            </a:r>
            <a:r>
              <a:rPr lang="en-US" sz="1200" dirty="0" smtClean="0"/>
              <a:t>bankruptcy counseling,</a:t>
            </a:r>
            <a:r>
              <a:rPr lang="en-US" sz="1200" baseline="0" dirty="0" smtClean="0"/>
              <a:t> </a:t>
            </a:r>
            <a:r>
              <a:rPr lang="en-US" sz="1200" dirty="0" smtClean="0"/>
              <a:t>and a Debt Management program.</a:t>
            </a:r>
          </a:p>
          <a:p>
            <a:pPr>
              <a:buFont typeface="Arial" pitchFamily="34" charset="0"/>
              <a:buNone/>
            </a:pPr>
            <a:endParaRPr lang="en-US" sz="1200" baseline="0" dirty="0" smtClean="0"/>
          </a:p>
          <a:p>
            <a:pPr>
              <a:buFont typeface="Arial" pitchFamily="34" charset="0"/>
              <a:buNone/>
            </a:pPr>
            <a:endParaRPr lang="en-US" sz="1200" dirty="0" smtClean="0"/>
          </a:p>
          <a:p>
            <a:pPr>
              <a:buFont typeface="Arial" pitchFamily="34" charset="0"/>
              <a:buNone/>
            </a:pPr>
            <a:r>
              <a:rPr lang="en-US" sz="1200" b="1" dirty="0" smtClean="0"/>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4118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On the previous slide we referenced different options for debt repayments – during the remainder of the presentation we’re going to take a look at all of these various workout options that creditors may use to help consumers to resolve their debt issues,</a:t>
            </a:r>
            <a:r>
              <a:rPr lang="en-US" altLang="en-US" baseline="0" dirty="0" smtClean="0"/>
              <a:t> or options that a consumer could use by working with a third party.</a:t>
            </a:r>
          </a:p>
          <a:p>
            <a:endParaRPr lang="en-US" altLang="en-US" baseline="0" dirty="0" smtClean="0"/>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01049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Let’s start first with various loan options that a lender may be able to offer you:</a:t>
            </a:r>
            <a:endParaRPr lang="en-US" altLang="en-US" dirty="0" smtClean="0"/>
          </a:p>
          <a:p>
            <a:pPr>
              <a:defRPr/>
            </a:pPr>
            <a:endParaRPr lang="en-US" b="1" dirty="0" smtClean="0"/>
          </a:p>
          <a:p>
            <a:pPr>
              <a:defRPr/>
            </a:pPr>
            <a:r>
              <a:rPr lang="en-US" b="1" dirty="0" smtClean="0"/>
              <a:t>[CLICK]</a:t>
            </a:r>
          </a:p>
          <a:p>
            <a:pPr>
              <a:defRPr/>
            </a:pPr>
            <a:r>
              <a:rPr lang="en-US" b="1" dirty="0" smtClean="0"/>
              <a:t>Loan Deferment </a:t>
            </a:r>
            <a:r>
              <a:rPr lang="en-US" dirty="0" smtClean="0"/>
              <a:t>–usually a type of hardship has occurred.  A deferment excuses a person from making loan payments for a set period of time because of a specific condition in their life, for example student loans can be deferred when a member returns to school or experiences an economic hardship etc.  Interest may or may not continue to accrue while the payments are not required – so it’s important to know the specific terms of the deferment.</a:t>
            </a:r>
          </a:p>
          <a:p>
            <a:pPr>
              <a:defRPr/>
            </a:pPr>
            <a:endParaRPr lang="en-US" b="1" dirty="0" smtClean="0"/>
          </a:p>
          <a:p>
            <a:pPr>
              <a:defRPr/>
            </a:pPr>
            <a:r>
              <a:rPr lang="en-US" b="1" dirty="0" smtClean="0"/>
              <a:t>[CLICK]</a:t>
            </a:r>
          </a:p>
          <a:p>
            <a:pPr>
              <a:defRPr/>
            </a:pPr>
            <a:r>
              <a:rPr lang="en-US" b="1" dirty="0" smtClean="0"/>
              <a:t>Forbearance</a:t>
            </a:r>
            <a:r>
              <a:rPr lang="en-US" dirty="0" smtClean="0"/>
              <a:t> - the lender lets the person adjust payments to a lower amount without any type of financial penalty. The interest on these loans will typically be added onto the loan. In some circumstances lenders may allow the person to make an interest-only payment until they are able to start repaying back the loan.   To apply for loan forbearance the consumer has to do so through the lender. They also have to keep in mind that it is up to the lender to decide if they qualify for the forbearance process – it’s not an automatic right! Each lender will take a look at the application and they will cast the deciding vote on whether or not the person really needs it. If the lender does decide to grant a forbearance on the loan, the timeframe for it will vary and the conditions are determined by the lender.</a:t>
            </a:r>
          </a:p>
          <a:p>
            <a:pPr>
              <a:defRPr/>
            </a:pPr>
            <a:endParaRPr lang="en-US" b="1" dirty="0" smtClean="0"/>
          </a:p>
          <a:p>
            <a:pPr>
              <a:defRPr/>
            </a:pPr>
            <a:r>
              <a:rPr lang="en-US" b="1" dirty="0" smtClean="0"/>
              <a:t>[CLICK]</a:t>
            </a:r>
          </a:p>
          <a:p>
            <a:pPr>
              <a:defRPr/>
            </a:pPr>
            <a:r>
              <a:rPr lang="en-US" b="1" dirty="0" smtClean="0"/>
              <a:t>Loan</a:t>
            </a:r>
            <a:r>
              <a:rPr lang="en-US" dirty="0" smtClean="0"/>
              <a:t> </a:t>
            </a:r>
            <a:r>
              <a:rPr lang="en-US" b="1" dirty="0" smtClean="0"/>
              <a:t>Extension</a:t>
            </a:r>
            <a:r>
              <a:rPr lang="en-US" dirty="0" smtClean="0"/>
              <a:t> – this is an arrangement between the lender and borrower – that as the name implies can extend the term of the loan/ for example allow someone to skip payments and add them to the end of the loan term.</a:t>
            </a:r>
          </a:p>
          <a:p>
            <a:pPr>
              <a:defRPr/>
            </a:pPr>
            <a:endParaRPr lang="en-US" b="1" dirty="0" smtClean="0"/>
          </a:p>
          <a:p>
            <a:pPr>
              <a:defRPr/>
            </a:pPr>
            <a:r>
              <a:rPr lang="en-US" b="1" dirty="0" smtClean="0"/>
              <a:t>[CLICK]</a:t>
            </a:r>
          </a:p>
          <a:p>
            <a:pPr>
              <a:defRPr/>
            </a:pPr>
            <a:r>
              <a:rPr lang="en-US" b="1" dirty="0" smtClean="0"/>
              <a:t>Debt Consolidation Loan </a:t>
            </a:r>
            <a:r>
              <a:rPr lang="en-US" dirty="0" smtClean="0"/>
              <a:t>–This is a new loan that would provide enough money to pay off other debts so going forward you’d pay only one loan at a fixed interest rate. This can be a great option, but the consumer must live within their means going forward to avoid starting the debt cycle all over again.</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326879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Another debt workout option is settling the debt for a less than is owed.</a:t>
            </a:r>
          </a:p>
          <a:p>
            <a:pPr>
              <a:defRPr/>
            </a:pPr>
            <a:endParaRPr lang="en-US" b="1" dirty="0" smtClean="0"/>
          </a:p>
          <a:p>
            <a:pPr>
              <a:defRPr/>
            </a:pPr>
            <a:r>
              <a:rPr lang="en-US" b="1" dirty="0" smtClean="0"/>
              <a:t>Debt settlement</a:t>
            </a:r>
            <a:r>
              <a:rPr lang="en-US" dirty="0" smtClean="0"/>
              <a:t> is an agreement between a debtor and a creditor that allows the customer to pay off debt at a reduced amount. There are pros and cons to this approach so let’s take a look at some of those now.</a:t>
            </a:r>
            <a:r>
              <a:rPr lang="en-US" baseline="0" dirty="0" smtClean="0"/>
              <a:t> </a:t>
            </a:r>
            <a:r>
              <a:rPr lang="en-US" dirty="0" smtClean="0"/>
              <a:t>First, let’s consider the case of a customer settling a debt on their own.</a:t>
            </a:r>
          </a:p>
          <a:p>
            <a:pPr>
              <a:defRPr/>
            </a:pPr>
            <a:endParaRPr lang="en-US" dirty="0" smtClean="0"/>
          </a:p>
          <a:p>
            <a:pPr>
              <a:defRPr/>
            </a:pPr>
            <a:r>
              <a:rPr lang="en-US" b="1" dirty="0" smtClean="0"/>
              <a:t>[click]</a:t>
            </a:r>
          </a:p>
          <a:p>
            <a:pPr>
              <a:defRPr/>
            </a:pPr>
            <a:r>
              <a:rPr lang="en-US" dirty="0" smtClean="0"/>
              <a:t>The biggest pro is that the debt may be settled for less than is owed, and this can seem like a great benefit.  However, the customer needs a lump some of money and must negotiate the settlement.</a:t>
            </a:r>
            <a:r>
              <a:rPr lang="en-US" baseline="0" dirty="0" smtClean="0"/>
              <a:t>  </a:t>
            </a:r>
          </a:p>
          <a:p>
            <a:pPr>
              <a:defRPr/>
            </a:pPr>
            <a:endParaRPr lang="en-US" baseline="0" dirty="0" smtClean="0"/>
          </a:p>
          <a:p>
            <a:pPr>
              <a:defRPr/>
            </a:pPr>
            <a:r>
              <a:rPr lang="en-US" b="1" baseline="0" dirty="0" smtClean="0"/>
              <a:t>[click]</a:t>
            </a:r>
          </a:p>
          <a:p>
            <a:pPr>
              <a:defRPr/>
            </a:pPr>
            <a:r>
              <a:rPr lang="en-US" baseline="0" dirty="0" smtClean="0"/>
              <a:t>It can damage </a:t>
            </a:r>
            <a:r>
              <a:rPr lang="en-US" dirty="0" smtClean="0"/>
              <a:t>credit because it will be reported as “settled for less than agreed” or “settlement accepted”. </a:t>
            </a:r>
            <a:r>
              <a:rPr lang="en-US" baseline="0" dirty="0" smtClean="0"/>
              <a:t> </a:t>
            </a:r>
            <a:r>
              <a:rPr lang="en-US" dirty="0" smtClean="0"/>
              <a:t>Additionally, any amount of debt forgiven, if it’s over $600, is considered to be income by the Internal Revenue Service, and so the forgiven amount is taxed accordingly. The amount forgiven will be reported by the lender on IRS form 1099 as income.  </a:t>
            </a:r>
          </a:p>
          <a:p>
            <a:pPr>
              <a:defRPr/>
            </a:pPr>
            <a:endParaRPr lang="en-US" dirty="0" smtClean="0"/>
          </a:p>
          <a:p>
            <a:pPr>
              <a:defRPr/>
            </a:pPr>
            <a:r>
              <a:rPr lang="en-US" dirty="0" smtClean="0"/>
              <a:t>Finally, if the Customer uses a third party to help them with a debt settlement firm there is the risk of being scammed. </a:t>
            </a:r>
          </a:p>
          <a:p>
            <a:pPr>
              <a:defRPr/>
            </a:pPr>
            <a:endParaRPr lang="en-US" dirty="0" smtClean="0"/>
          </a:p>
          <a:p>
            <a:pPr>
              <a:defRPr/>
            </a:pPr>
            <a:r>
              <a:rPr lang="en-US" b="1" dirty="0" smtClean="0"/>
              <a:t>[CLICK]</a:t>
            </a:r>
          </a:p>
          <a:p>
            <a:pPr>
              <a:defRPr/>
            </a:pPr>
            <a:r>
              <a:rPr lang="en-US" dirty="0" smtClean="0"/>
              <a:t>When working with</a:t>
            </a:r>
            <a:r>
              <a:rPr lang="en-US" baseline="0" dirty="0" smtClean="0"/>
              <a:t> a third party settlement company, the consumer is </a:t>
            </a:r>
            <a:r>
              <a:rPr lang="en-US" dirty="0" smtClean="0"/>
              <a:t>told to stop making minimum payments to creditors and instead to pay money into a trust or escrow account. Once that account has accumulated enough money, the third party negotiates with creditors to try to settle in cash for an amount less than the consumer’s outstanding debt. As the customer must also pay the third party, it will take longer to save the necessary funds to settle the debt. It can take months before creditors are contacted. In the mean time, debts go unpaid, credit is being damaged</a:t>
            </a:r>
            <a:r>
              <a:rPr lang="en-US" baseline="0" dirty="0" smtClean="0"/>
              <a:t> </a:t>
            </a:r>
            <a:r>
              <a:rPr lang="en-US" dirty="0" smtClean="0"/>
              <a:t>and creditors can still pursue legal action which can results in judgments and garnishments.  In fact, only about one in 10 consumers participating in debt-settlement actually ends up debt-free in the promised period of time, according to a consumer alert issued at the end of 2012 by the nonprofit National Association of Consumer Bankruptcy Attorneys.</a:t>
            </a:r>
          </a:p>
          <a:p>
            <a:pPr>
              <a:defRPr/>
            </a:pPr>
            <a:endParaRPr lang="en-US" dirty="0" smtClean="0"/>
          </a:p>
          <a:p>
            <a:pPr>
              <a:defRPr/>
            </a:pPr>
            <a:r>
              <a:rPr lang="en-US" b="1" dirty="0" smtClean="0"/>
              <a:t>NEXT SLIDE</a:t>
            </a: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899725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 thought you might be interested to see actual terms as laid out in a debt settlement agreement. This information has been directly copied from a debt settlement agreement shared by a GreenPath client when they sought our help following the termination of their settlement agreement. </a:t>
            </a:r>
          </a:p>
          <a:p>
            <a:endParaRPr lang="en-US" altLang="en-US" dirty="0" smtClean="0"/>
          </a:p>
          <a:p>
            <a:r>
              <a:rPr lang="en-US" altLang="en-US" dirty="0" smtClean="0"/>
              <a:t>Note “they don’t give tax advice” which means for most people</a:t>
            </a:r>
            <a:r>
              <a:rPr lang="en-US" altLang="en-US" baseline="0" dirty="0" smtClean="0"/>
              <a:t> </a:t>
            </a:r>
            <a:r>
              <a:rPr lang="en-US" altLang="en-US" dirty="0" smtClean="0"/>
              <a:t>the first time they realize they are liable for taxes on the debts forgiven is when they receive the 1099.</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NEXT SLIDE</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71705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Just because a debt is included in a debt settlement agreement</a:t>
            </a:r>
            <a:r>
              <a:rPr lang="en-US" altLang="en-US" baseline="0" dirty="0" smtClean="0"/>
              <a:t> </a:t>
            </a:r>
            <a:r>
              <a:rPr lang="en-US" altLang="en-US" dirty="0" smtClean="0"/>
              <a:t>doesn’t mean that the lender has or ever will agree to terms. Note in this contract the settlement company has the right to remove the debt from the agreement if the lender pursues legal action – this often comes as a shock to the people</a:t>
            </a:r>
            <a:r>
              <a:rPr lang="en-US" altLang="en-US" baseline="0" dirty="0" smtClean="0"/>
              <a:t> </a:t>
            </a:r>
            <a:r>
              <a:rPr lang="en-US" altLang="en-US" dirty="0" smtClean="0"/>
              <a:t>who didn’t spend the time to read through the small print in the agreement. </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NEXT SLIDE</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580679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Finally, there are costs associated with setting up the escrow account along with the other fees charged by the settlement company.</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NEXT SLIDE</a:t>
            </a: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55696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option</a:t>
            </a:r>
            <a:r>
              <a:rPr lang="en-US" baseline="0" dirty="0" smtClean="0"/>
              <a:t> for working with a third party, but to REPAY debt in FULL, is a debt management plan (DMP).  These are offered by non-profit consumer credit counseling agencies, like GreenPath.</a:t>
            </a:r>
            <a:endParaRPr lang="en-US" dirty="0" smtClean="0"/>
          </a:p>
          <a:p>
            <a:endParaRPr lang="en-US" baseline="0" dirty="0" smtClean="0"/>
          </a:p>
          <a:p>
            <a:endParaRPr lang="en-US" baseline="0" dirty="0" smtClean="0"/>
          </a:p>
          <a:p>
            <a:r>
              <a:rPr lang="en-US" b="1" baseline="0" dirty="0" smtClean="0"/>
              <a:t>NEXT SLIDE</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48154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(animation automates)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a:t>
            </a:r>
            <a:r>
              <a:rPr lang="en-US" baseline="0" dirty="0" smtClean="0"/>
              <a:t> a DMP, you work with the counseling agency, who will provide you with coaching and review all of your options with you to determine that the DMP is a good fit. The agency will contact your creditors on your behalf.  They have arrangements in place with your creditors to be able to receive concessions – typically a concession is a significantly lower interest rate, late/over-limit-fees waived, and often times a lower payment.  You make deposits to the agency based on your pay schedule, and they distribute on-time, monthly payments to your creditors.  This arrangement allows debt to be paid down faster, and money to be saved, because much more of the payment you’re making is going towards the principal balances, rather than interest and fees.</a:t>
            </a:r>
            <a:endParaRPr lang="en-US" dirty="0" smtClean="0"/>
          </a:p>
          <a:p>
            <a:endParaRPr lang="en-US" baseline="0" dirty="0" smtClean="0"/>
          </a:p>
          <a:p>
            <a:r>
              <a:rPr lang="en-US" b="1" baseline="0" dirty="0" smtClean="0"/>
              <a:t>NEXT SLIDE</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86226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Let’s take a look at an example. You</a:t>
            </a:r>
            <a:r>
              <a:rPr lang="en-US" altLang="en-US" baseline="0" dirty="0" smtClean="0"/>
              <a:t> can see the difference in interest rates and payments for this consumer.</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087362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So, the DMP can be a valuable</a:t>
            </a:r>
            <a:r>
              <a:rPr lang="en-US" altLang="en-US" baseline="0" dirty="0" smtClean="0"/>
              <a:t> option for someone, especially if they’ve tried to repay debt on their own, using their own resources but don’t seem to be making any headway or don’t really have the motivation to do it on their own. </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24513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 financially healthy life means that a person feels in control of their day to day and month to month finances, they have the ability to cover the cost of a financial emergency from savings, they have flexibility with their money to enjoy life, and they’re on track towards meeting financial goals.  If someone is in debt and worried about it, that debt can really impact their ability to be financially healthy.  It’s impacting their ability to save, be flexible with their finances, and meet other goals.  </a:t>
            </a:r>
            <a:endParaRPr lang="en-US" dirty="0" smtClean="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30677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loans</a:t>
            </a:r>
            <a:r>
              <a:rPr lang="en-US" baseline="0" dirty="0" smtClean="0"/>
              <a:t> have their own unique options associated with them.  If you have student loans, you’ll need to understand what types of loans you have, to know what repayment options are available to you.  Go to the NSLDS website to determine the loans that you have, and visit studentaid.ed.gov to learn about all of your options for repayment of federal loans.  Keep in mind that while it may be possible to lower your student loan payment, making that change will extend the amount of time to repay the loan, and increase the amount you pay to the creditor overall. </a:t>
            </a:r>
            <a:endParaRPr lang="en-US" dirty="0" smtClean="0"/>
          </a:p>
          <a:p>
            <a:endParaRPr lang="en-US" b="1" baseline="0" dirty="0" smtClean="0"/>
          </a:p>
          <a:p>
            <a:r>
              <a:rPr lang="en-US" b="1" baseline="0" dirty="0" smtClean="0"/>
              <a:t>NEXT SLIDE</a:t>
            </a:r>
            <a:endParaRPr lang="en-US" b="1"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72148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One</a:t>
            </a:r>
            <a:r>
              <a:rPr lang="en-US" altLang="en-US" baseline="0" dirty="0" smtClean="0"/>
              <a:t> option for dealing with debt that I want to make sure we touch on is bankruptcy.  It’s a difficult thing for many people to think about, but of course there are times and situations when </a:t>
            </a:r>
            <a:r>
              <a:rPr lang="en-US" altLang="en-US" dirty="0" smtClean="0"/>
              <a:t>bankruptcy intervention may be recommended by an attorney. Bankruptcy</a:t>
            </a:r>
            <a:r>
              <a:rPr lang="en-US" altLang="en-US" baseline="0" dirty="0" smtClean="0"/>
              <a:t> is a legal proceeding in which people who cannot pay their bills can get a fresh start.</a:t>
            </a:r>
          </a:p>
          <a:p>
            <a:pPr eaLnBrk="1" hangingPunct="1">
              <a:spcBef>
                <a:spcPct val="0"/>
              </a:spcBef>
            </a:pPr>
            <a:endParaRPr lang="en-US" altLang="en-US" baseline="0" dirty="0" smtClean="0"/>
          </a:p>
          <a:p>
            <a:pPr eaLnBrk="1" hangingPunct="1">
              <a:spcBef>
                <a:spcPct val="0"/>
              </a:spcBef>
            </a:pPr>
            <a:r>
              <a:rPr lang="en-US" altLang="en-US" b="1" baseline="0" dirty="0" smtClean="0"/>
              <a:t>[CLICK]</a:t>
            </a:r>
          </a:p>
          <a:p>
            <a:pPr eaLnBrk="1" hangingPunct="1">
              <a:spcBef>
                <a:spcPct val="0"/>
              </a:spcBef>
            </a:pPr>
            <a:r>
              <a:rPr lang="en-US" altLang="en-US" baseline="0" dirty="0" smtClean="0"/>
              <a:t>If someone is considering a bankruptcy we always recommend speaking with an attorney to see whether you would qualify, and how it would effect your specific debt and situation.  </a:t>
            </a:r>
            <a:endParaRPr lang="en-US" altLang="en-US"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87448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Bankruptcy might be recommended</a:t>
            </a:r>
            <a:r>
              <a:rPr lang="en-US" altLang="en-US" baseline="0" dirty="0" smtClean="0"/>
              <a:t> to</a:t>
            </a:r>
            <a:r>
              <a:rPr lang="en-US" altLang="en-US" dirty="0" smtClean="0"/>
              <a:t>– </a:t>
            </a:r>
          </a:p>
          <a:p>
            <a:pPr eaLnBrk="1" hangingPunct="1">
              <a:spcBef>
                <a:spcPct val="0"/>
              </a:spcBef>
            </a:pPr>
            <a:r>
              <a:rPr lang="en-US" altLang="en-US" dirty="0" smtClean="0"/>
              <a:t>Stop foreclosure proceedings</a:t>
            </a:r>
          </a:p>
          <a:p>
            <a:pPr eaLnBrk="1" hangingPunct="1">
              <a:spcBef>
                <a:spcPct val="0"/>
              </a:spcBef>
            </a:pPr>
            <a:r>
              <a:rPr lang="en-US" altLang="en-US" dirty="0" smtClean="0"/>
              <a:t>Prevent a repossession</a:t>
            </a:r>
          </a:p>
          <a:p>
            <a:pPr eaLnBrk="1" hangingPunct="1">
              <a:spcBef>
                <a:spcPct val="0"/>
              </a:spcBef>
            </a:pPr>
            <a:r>
              <a:rPr lang="en-US" altLang="en-US" dirty="0" smtClean="0"/>
              <a:t>Stop wage garnishments or </a:t>
            </a:r>
          </a:p>
          <a:p>
            <a:pPr eaLnBrk="1" hangingPunct="1">
              <a:spcBef>
                <a:spcPct val="0"/>
              </a:spcBef>
            </a:pPr>
            <a:r>
              <a:rPr lang="en-US" altLang="en-US" dirty="0" smtClean="0"/>
              <a:t>Restore or prevent a utility shut off</a:t>
            </a:r>
          </a:p>
          <a:p>
            <a:pPr eaLnBrk="1" hangingPunct="1">
              <a:spcBef>
                <a:spcPct val="0"/>
              </a:spcBef>
            </a:pPr>
            <a:endParaRPr lang="en-US" altLang="en-US" dirty="0" smtClean="0"/>
          </a:p>
          <a:p>
            <a:pPr eaLnBrk="1" hangingPunct="1">
              <a:spcBef>
                <a:spcPct val="0"/>
              </a:spcBef>
            </a:pPr>
            <a:r>
              <a:rPr lang="en-US" altLang="en-US" b="1" dirty="0" smtClean="0"/>
              <a:t>[click]</a:t>
            </a:r>
          </a:p>
          <a:p>
            <a:pPr eaLnBrk="1" hangingPunct="1">
              <a:spcBef>
                <a:spcPct val="0"/>
              </a:spcBef>
            </a:pPr>
            <a:r>
              <a:rPr lang="en-US" altLang="en-US" dirty="0" smtClean="0"/>
              <a:t>It’s also important to understand the limitations of some bankruptcy filings</a:t>
            </a:r>
          </a:p>
          <a:p>
            <a:pPr eaLnBrk="1" hangingPunct="1">
              <a:spcBef>
                <a:spcPct val="0"/>
              </a:spcBef>
            </a:pPr>
            <a:endParaRPr lang="en-US" altLang="en-US" dirty="0" smtClean="0"/>
          </a:p>
          <a:p>
            <a:pPr eaLnBrk="1" hangingPunct="1">
              <a:spcBef>
                <a:spcPct val="0"/>
              </a:spcBef>
            </a:pPr>
            <a:r>
              <a:rPr lang="en-US" altLang="en-US" dirty="0" smtClean="0"/>
              <a:t>If there is equity in a home,</a:t>
            </a:r>
            <a:r>
              <a:rPr lang="en-US" altLang="en-US" baseline="0" dirty="0" smtClean="0"/>
              <a:t> bankruptcy </a:t>
            </a:r>
            <a:r>
              <a:rPr lang="en-US" altLang="en-US" dirty="0" smtClean="0"/>
              <a:t>may not eliminate mortgages or secured loans.</a:t>
            </a:r>
          </a:p>
          <a:p>
            <a:pPr eaLnBrk="1" hangingPunct="1">
              <a:spcBef>
                <a:spcPct val="0"/>
              </a:spcBef>
            </a:pPr>
            <a:r>
              <a:rPr lang="en-US" altLang="en-US" dirty="0" smtClean="0"/>
              <a:t>It may not eliminate child support, student loans, fines or some taxes.</a:t>
            </a:r>
          </a:p>
          <a:p>
            <a:pPr eaLnBrk="1" hangingPunct="1">
              <a:spcBef>
                <a:spcPct val="0"/>
              </a:spcBef>
            </a:pPr>
            <a:r>
              <a:rPr lang="en-US" altLang="en-US" dirty="0" smtClean="0"/>
              <a:t>Finally, a bankruptcy may not protect the co-signers on a loan.</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809111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(animation automates)</a:t>
            </a:r>
          </a:p>
          <a:p>
            <a:r>
              <a:rPr lang="en-US" dirty="0" smtClean="0"/>
              <a:t>There are two</a:t>
            </a:r>
            <a:r>
              <a:rPr lang="en-US" baseline="0" dirty="0" smtClean="0"/>
              <a:t> bankruptcy options I’ll briefly cover: Chapter 7.</a:t>
            </a:r>
            <a:endParaRPr lang="en-US" dirty="0" smtClean="0"/>
          </a:p>
          <a:p>
            <a:endParaRPr lang="en-US" b="1" baseline="0" dirty="0" smtClean="0"/>
          </a:p>
          <a:p>
            <a:r>
              <a:rPr lang="en-US" b="1" baseline="0" dirty="0" smtClean="0"/>
              <a:t>NEXT SLIDE</a:t>
            </a:r>
            <a:endParaRPr lang="en-US" b="1"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188506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(animation automates)</a:t>
            </a:r>
          </a:p>
          <a:p>
            <a:r>
              <a:rPr lang="en-US" dirty="0" smtClean="0"/>
              <a:t>Chapter 13.</a:t>
            </a:r>
          </a:p>
          <a:p>
            <a:endParaRPr lang="en-US" b="1" baseline="0" dirty="0" smtClean="0"/>
          </a:p>
          <a:p>
            <a:r>
              <a:rPr lang="en-US" b="1" baseline="0" dirty="0" smtClean="0"/>
              <a:t>NEXT SLIDE</a:t>
            </a:r>
            <a:endParaRPr lang="en-US" b="1"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313308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Credit can be improved</a:t>
            </a:r>
            <a:r>
              <a:rPr lang="en-US" baseline="0" dirty="0" smtClean="0"/>
              <a:t> though!  Life is not over after bankruptcy – you can rebuild. </a:t>
            </a:r>
            <a:endParaRPr lang="en-US" dirty="0" smtClean="0"/>
          </a:p>
          <a:p>
            <a:endParaRPr lang="en-US" altLang="en-US" dirty="0" smtClean="0"/>
          </a:p>
          <a:p>
            <a:r>
              <a:rPr lang="en-US" altLang="en-US" dirty="0" smtClean="0"/>
              <a:t>Bankruptcy will remain on a credit report for seven to ten years</a:t>
            </a:r>
          </a:p>
          <a:p>
            <a:r>
              <a:rPr lang="en-US" altLang="en-US" dirty="0" smtClean="0"/>
              <a:t>Future credit will be more difficult to obtain, more expensive, and available with lower limits</a:t>
            </a:r>
          </a:p>
          <a:p>
            <a:r>
              <a:rPr lang="en-US" altLang="en-US" dirty="0" smtClean="0"/>
              <a:t>Use credit wisely and live within your means to begin to rebuild</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47246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smtClean="0"/>
              <a:t>(animation</a:t>
            </a:r>
            <a:r>
              <a:rPr lang="en-US" altLang="en-US" i="1" baseline="0" dirty="0" smtClean="0"/>
              <a:t> automates)</a:t>
            </a:r>
            <a:endParaRPr lang="en-US" altLang="en-US" i="1" dirty="0" smtClean="0"/>
          </a:p>
          <a:p>
            <a:r>
              <a:rPr lang="en-US" altLang="en-US" dirty="0" smtClean="0"/>
              <a:t>There are a lot of options</a:t>
            </a:r>
            <a:r>
              <a:rPr lang="en-US" altLang="en-US" baseline="0" dirty="0" smtClean="0"/>
              <a:t> we covered today, and if someone isn’t sure what’s right for them, a great option is credit counseling.  In a counseling session with an organization like our partner GreenPath, the counselor will review the options we talked about today and discuss the pros and cons of each one, as it relates to your specific situation.</a:t>
            </a:r>
          </a:p>
          <a:p>
            <a:endParaRPr lang="en-US" altLang="en-US" baseline="0" dirty="0" smtClean="0"/>
          </a:p>
          <a:p>
            <a:r>
              <a:rPr lang="en-US" altLang="en-US" baseline="0" dirty="0" smtClean="0"/>
              <a:t>Counseling is a great place to start when someone recognizes they have the warning signs of too much debt. </a:t>
            </a:r>
            <a:endParaRPr lang="en-US" altLang="en-US" dirty="0" smtClean="0"/>
          </a:p>
          <a:p>
            <a:endParaRPr lang="en-US" i="0" baseline="0" dirty="0" smtClean="0"/>
          </a:p>
          <a:p>
            <a:r>
              <a:rPr lang="en-US" b="1" i="0" baseline="0" dirty="0" smtClean="0"/>
              <a:t>NEXT SLIDE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703381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When</a:t>
            </a:r>
            <a:r>
              <a:rPr lang="en-US" altLang="en-US" baseline="0" dirty="0" smtClean="0"/>
              <a:t> you are ready to make a change, </a:t>
            </a:r>
            <a:r>
              <a:rPr lang="en-US" altLang="en-US" dirty="0" smtClean="0"/>
              <a:t>get started today! Overall good tips</a:t>
            </a:r>
            <a:r>
              <a:rPr lang="en-US" altLang="en-US" baseline="0" dirty="0" smtClean="0"/>
              <a:t> for anyone is to: </a:t>
            </a:r>
            <a:endParaRPr lang="en-US" altLang="en-US" dirty="0" smtClean="0"/>
          </a:p>
          <a:p>
            <a:pPr eaLnBrk="1" hangingPunct="1"/>
            <a:r>
              <a:rPr lang="en-US" altLang="en-US" dirty="0" smtClean="0"/>
              <a:t>Budget</a:t>
            </a:r>
          </a:p>
          <a:p>
            <a:pPr eaLnBrk="1" hangingPunct="1"/>
            <a:r>
              <a:rPr lang="en-US" altLang="en-US" dirty="0" smtClean="0"/>
              <a:t>Pay all bills on time and in full</a:t>
            </a:r>
          </a:p>
          <a:p>
            <a:pPr eaLnBrk="1" hangingPunct="1"/>
            <a:r>
              <a:rPr lang="en-US" altLang="en-US" dirty="0" smtClean="0"/>
              <a:t>Try</a:t>
            </a:r>
            <a:r>
              <a:rPr lang="en-US" altLang="en-US" baseline="0" dirty="0" smtClean="0"/>
              <a:t> to get your interest rates reduced </a:t>
            </a:r>
          </a:p>
          <a:p>
            <a:pPr eaLnBrk="1" hangingPunct="1"/>
            <a:r>
              <a:rPr lang="en-US" altLang="en-US" dirty="0" smtClean="0"/>
              <a:t>Shorten your repayment period</a:t>
            </a:r>
            <a:r>
              <a:rPr lang="en-US" altLang="en-US" baseline="0" dirty="0" smtClean="0"/>
              <a:t> by a</a:t>
            </a:r>
            <a:r>
              <a:rPr lang="en-US" altLang="en-US" dirty="0" smtClean="0"/>
              <a:t>ggressively paying your most expensive debt, or smallest debt – whatever motivates you!</a:t>
            </a:r>
          </a:p>
          <a:p>
            <a:pPr eaLnBrk="1" hangingPunct="1"/>
            <a:r>
              <a:rPr lang="en-US" altLang="en-US" dirty="0" smtClean="0"/>
              <a:t>Think</a:t>
            </a:r>
            <a:r>
              <a:rPr lang="en-US" altLang="en-US" baseline="0" dirty="0" smtClean="0"/>
              <a:t> about the future – once your debt is paid off what will you do with the money you’re paying towards your debts each month? Buy a home, go on vacation, fund your retirement?  Write that goal down and use it to keep you going. </a:t>
            </a:r>
            <a:endParaRPr lang="en-US" altLang="en-US" baseline="0" dirty="0" smtClean="0"/>
          </a:p>
          <a:p>
            <a:pPr eaLnBrk="1" hangingPunct="1"/>
            <a:endParaRPr lang="en-US" altLang="en-US" baseline="0" dirty="0" smtClean="0"/>
          </a:p>
          <a:p>
            <a:pPr eaLnBrk="1" hangingPunct="1"/>
            <a:r>
              <a:rPr lang="en-US" altLang="en-US" baseline="0" dirty="0" smtClean="0"/>
              <a:t>*Provide </a:t>
            </a:r>
            <a:r>
              <a:rPr lang="en-US" altLang="en-US" baseline="0" dirty="0" err="1" smtClean="0"/>
              <a:t>GreenPath</a:t>
            </a:r>
            <a:r>
              <a:rPr lang="en-US" altLang="en-US" baseline="0" dirty="0" smtClean="0"/>
              <a:t> contact info.  Contact </a:t>
            </a:r>
            <a:r>
              <a:rPr lang="en-US" altLang="en-US" baseline="0" dirty="0" err="1" smtClean="0"/>
              <a:t>GreenPath</a:t>
            </a:r>
            <a:r>
              <a:rPr lang="en-US" altLang="en-US" baseline="0" dirty="0" smtClean="0"/>
              <a:t> for a free session, to develop an action plan.</a:t>
            </a:r>
            <a:endParaRPr lang="en-US" altLang="en-US" dirty="0" smtClean="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58016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we’re going to talk today about the </a:t>
            </a:r>
            <a:r>
              <a:rPr lang="en-US" baseline="0" dirty="0" smtClean="0"/>
              <a:t>options for dealing with debt.  Personal finances and dealing with a significant amount of debt can be a real stressor for people in their lives.  Today’s information will teach you about the options to get control of debt and come up with the best plan for you, so that you can reduce your stress levels and be confident in your plan for the future.</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762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4111" indent="-614111" eaLnBrk="1" hangingPunct="1">
              <a:lnSpc>
                <a:spcPct val="90000"/>
              </a:lnSpc>
              <a:defRPr/>
            </a:pPr>
            <a:r>
              <a:rPr lang="en-US" dirty="0" smtClean="0"/>
              <a:t>How do</a:t>
            </a:r>
            <a:r>
              <a:rPr lang="en-US" baseline="0" dirty="0" smtClean="0"/>
              <a:t> you know if you’re overextended? </a:t>
            </a:r>
            <a:r>
              <a:rPr lang="en-US" dirty="0" smtClean="0"/>
              <a:t>Typically the path to overwhelming debt issues is gradual and marked with milestones. </a:t>
            </a:r>
          </a:p>
          <a:p>
            <a:pPr marL="614111" indent="-614111" eaLnBrk="1" hangingPunct="1">
              <a:lnSpc>
                <a:spcPct val="90000"/>
              </a:lnSpc>
              <a:defRPr/>
            </a:pPr>
            <a:endParaRPr lang="en-US" b="1" dirty="0" smtClean="0"/>
          </a:p>
          <a:p>
            <a:pPr marL="614111" indent="-614111" eaLnBrk="1" hangingPunct="1">
              <a:lnSpc>
                <a:spcPct val="90000"/>
              </a:lnSpc>
              <a:defRPr/>
            </a:pPr>
            <a:r>
              <a:rPr lang="en-US" b="1" dirty="0" smtClean="0"/>
              <a:t>[CLICK]</a:t>
            </a:r>
          </a:p>
          <a:p>
            <a:pPr marL="0" indent="0" algn="l" eaLnBrk="1" hangingPunct="1">
              <a:lnSpc>
                <a:spcPct val="90000"/>
              </a:lnSpc>
              <a:buFontTx/>
              <a:buNone/>
              <a:defRPr/>
            </a:pPr>
            <a:r>
              <a:rPr lang="en-US" dirty="0" smtClean="0"/>
              <a:t>One of the first indications that someone is getting into too much debt is when they are unsure of how much they owe to their various creditors – if you ask yourself or someone else how much debt they have – if they are unsure – that fact is very telling.</a:t>
            </a:r>
          </a:p>
          <a:p>
            <a:pPr marL="0" indent="0" algn="l" eaLnBrk="1" hangingPunct="1">
              <a:lnSpc>
                <a:spcPct val="90000"/>
              </a:lnSpc>
              <a:buFontTx/>
              <a:buNone/>
              <a:defRPr/>
            </a:pPr>
            <a:endParaRPr lang="en-US" dirty="0" smtClean="0"/>
          </a:p>
          <a:p>
            <a:pPr marL="0" indent="0" algn="l" eaLnBrk="1" hangingPunct="1">
              <a:lnSpc>
                <a:spcPct val="90000"/>
              </a:lnSpc>
              <a:buFontTx/>
              <a:buNone/>
              <a:defRPr/>
            </a:pPr>
            <a:r>
              <a:rPr lang="en-US" b="1" dirty="0" smtClean="0"/>
              <a:t>[CLICK]</a:t>
            </a:r>
          </a:p>
          <a:p>
            <a:pPr marL="0" indent="0" algn="l" eaLnBrk="1" hangingPunct="1">
              <a:lnSpc>
                <a:spcPct val="90000"/>
              </a:lnSpc>
              <a:buFontTx/>
              <a:buNone/>
              <a:defRPr/>
            </a:pPr>
            <a:r>
              <a:rPr lang="en-US" dirty="0" smtClean="0"/>
              <a:t>Another worrying sign is when a person is only able to make minimum payments – today you know how long it’s going to take to pay down your debts as credit card companies must include this information on the statement – seeing this information in print can be very stressful. It can also be a useful tool to help recognize when someone might need help</a:t>
            </a:r>
            <a:r>
              <a:rPr lang="en-US" baseline="0" dirty="0" smtClean="0"/>
              <a:t> and </a:t>
            </a:r>
            <a:r>
              <a:rPr lang="en-US" dirty="0" smtClean="0"/>
              <a:t>to</a:t>
            </a:r>
            <a:r>
              <a:rPr lang="en-US" baseline="0" dirty="0" smtClean="0"/>
              <a:t> focus on their debt.</a:t>
            </a:r>
            <a:endParaRPr lang="en-US" dirty="0" smtClean="0"/>
          </a:p>
          <a:p>
            <a:pPr marL="0" indent="0" algn="l" eaLnBrk="1" hangingPunct="1">
              <a:lnSpc>
                <a:spcPct val="90000"/>
              </a:lnSpc>
              <a:buFontTx/>
              <a:buNone/>
              <a:defRPr/>
            </a:pPr>
            <a:endParaRPr lang="en-US" dirty="0" smtClean="0"/>
          </a:p>
          <a:p>
            <a:pPr marL="0" indent="0" algn="l" eaLnBrk="1" hangingPunct="1">
              <a:lnSpc>
                <a:spcPct val="90000"/>
              </a:lnSpc>
              <a:buFontTx/>
              <a:buNone/>
              <a:defRPr/>
            </a:pPr>
            <a:r>
              <a:rPr lang="en-US" b="1" dirty="0" smtClean="0"/>
              <a:t>[CLICK]</a:t>
            </a:r>
          </a:p>
          <a:p>
            <a:pPr marL="0" indent="0" algn="l" eaLnBrk="1" hangingPunct="1">
              <a:lnSpc>
                <a:spcPct val="90000"/>
              </a:lnSpc>
              <a:buFontTx/>
              <a:buNone/>
              <a:defRPr/>
            </a:pPr>
            <a:r>
              <a:rPr lang="en-US" dirty="0" smtClean="0"/>
              <a:t>When you see credit card balances rising but income is not, it’s indicative that more is being charged each month than is being made in minimum</a:t>
            </a:r>
            <a:r>
              <a:rPr lang="en-US" baseline="0" dirty="0" smtClean="0"/>
              <a:t> payments.</a:t>
            </a:r>
          </a:p>
          <a:p>
            <a:pPr marL="0" indent="0" algn="l" eaLnBrk="1" hangingPunct="1">
              <a:lnSpc>
                <a:spcPct val="90000"/>
              </a:lnSpc>
              <a:buFontTx/>
              <a:buNone/>
              <a:defRPr/>
            </a:pPr>
            <a:endParaRPr lang="en-US" baseline="0" dirty="0" smtClean="0"/>
          </a:p>
          <a:p>
            <a:pPr marL="0" indent="0" algn="l" eaLnBrk="1" hangingPunct="1">
              <a:lnSpc>
                <a:spcPct val="90000"/>
              </a:lnSpc>
              <a:buFontTx/>
              <a:buNone/>
              <a:defRPr/>
            </a:pPr>
            <a:r>
              <a:rPr lang="en-US" b="1" baseline="0" dirty="0" smtClean="0"/>
              <a:t>[CLICK]</a:t>
            </a:r>
          </a:p>
          <a:p>
            <a:pPr marL="0" indent="0" algn="l" eaLnBrk="1" hangingPunct="1">
              <a:lnSpc>
                <a:spcPct val="90000"/>
              </a:lnSpc>
              <a:buFontTx/>
              <a:buNone/>
              <a:defRPr/>
            </a:pPr>
            <a:r>
              <a:rPr lang="en-US" dirty="0" smtClean="0"/>
              <a:t>Cards become maxed out or worse over the limit – so more fees attached, minimum payments increase, and payments may start to be missed.</a:t>
            </a:r>
            <a:r>
              <a:rPr lang="en-US" baseline="0" dirty="0" smtClean="0"/>
              <a:t> </a:t>
            </a:r>
            <a:r>
              <a:rPr lang="en-US" dirty="0" smtClean="0"/>
              <a:t>If</a:t>
            </a:r>
            <a:r>
              <a:rPr lang="en-US" baseline="0" dirty="0" smtClean="0"/>
              <a:t> that happens, collection calls will start. </a:t>
            </a:r>
          </a:p>
          <a:p>
            <a:endParaRPr lang="en-US" dirty="0" smtClean="0"/>
          </a:p>
          <a:p>
            <a:r>
              <a:rPr lang="en-US" b="1" dirty="0" smtClean="0"/>
              <a:t>NEXT SLIDE</a:t>
            </a:r>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549718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90000"/>
              </a:lnSpc>
              <a:buFontTx/>
              <a:buNone/>
              <a:defRPr/>
            </a:pPr>
            <a:r>
              <a:rPr lang="en-US" baseline="0" dirty="0" smtClean="0"/>
              <a:t>It’s possible you’ve seen people on this path, or are struggling with it yourself.  It’s hard to know, at that point, what the options are for getting out of debt, and who you can trust. </a:t>
            </a:r>
            <a:r>
              <a:rPr lang="en-US" dirty="0" smtClean="0"/>
              <a:t>Today</a:t>
            </a:r>
            <a:r>
              <a:rPr lang="en-US" baseline="0" dirty="0" smtClean="0"/>
              <a:t> we’re </a:t>
            </a:r>
            <a:r>
              <a:rPr lang="en-US" dirty="0" smtClean="0"/>
              <a:t>going to explore the different options for resolving debt issues,</a:t>
            </a:r>
            <a:r>
              <a:rPr lang="en-US" baseline="0" dirty="0" smtClean="0"/>
              <a:t> so that you have the tools you need to be able to help yourself and others understand the resources available to them when they are struggling with debt. </a:t>
            </a:r>
            <a:endParaRPr lang="en-US" dirty="0" smtClean="0"/>
          </a:p>
          <a:p>
            <a:endParaRPr lang="en-US" dirty="0" smtClean="0"/>
          </a:p>
          <a:p>
            <a:r>
              <a:rPr lang="en-US" b="1" dirty="0" smtClean="0"/>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08406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So let’s take a look at our first option – how can a person resolve their debts issues using their own resources? </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NEXT SLIDE</a:t>
            </a:r>
            <a:endParaRPr lang="en-US" b="1" dirty="0" smtClean="0"/>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7879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The</a:t>
            </a:r>
            <a:r>
              <a:rPr lang="en-US" baseline="0" dirty="0" smtClean="0"/>
              <a:t> </a:t>
            </a:r>
            <a:r>
              <a:rPr lang="en-US" dirty="0" smtClean="0"/>
              <a:t>best place to start when looking to reduce or eliminate debt is taking a look at your budget.  </a:t>
            </a:r>
          </a:p>
          <a:p>
            <a:pPr eaLnBrk="1" hangingPunct="1">
              <a:defRPr/>
            </a:pPr>
            <a:endParaRPr lang="en-US" dirty="0" smtClean="0"/>
          </a:p>
          <a:p>
            <a:pPr eaLnBrk="1" hangingPunct="1">
              <a:defRPr/>
            </a:pPr>
            <a:r>
              <a:rPr lang="en-US" b="1" dirty="0" smtClean="0"/>
              <a:t>[CLICK]</a:t>
            </a:r>
          </a:p>
          <a:p>
            <a:pPr eaLnBrk="1" hangingPunct="1">
              <a:defRPr/>
            </a:pPr>
            <a:r>
              <a:rPr lang="en-US" dirty="0" smtClean="0"/>
              <a:t>If you can find extra dollars in your spending plan to accelerate paying down the debts (and that means paying more than the minimum payments),</a:t>
            </a:r>
            <a:r>
              <a:rPr lang="en-US" baseline="0" dirty="0" smtClean="0"/>
              <a:t> you’ll be in better shape. </a:t>
            </a:r>
            <a:endParaRPr lang="en-US" dirty="0" smtClean="0"/>
          </a:p>
          <a:p>
            <a:pPr eaLnBrk="1" hangingPunct="1">
              <a:defRPr/>
            </a:pPr>
            <a:endParaRPr lang="en-US" dirty="0" smtClean="0"/>
          </a:p>
          <a:p>
            <a:pPr eaLnBrk="1" hangingPunct="1">
              <a:defRPr/>
            </a:pPr>
            <a:r>
              <a:rPr lang="en-US" dirty="0" smtClean="0"/>
              <a:t>Do</a:t>
            </a:r>
            <a:r>
              <a:rPr lang="en-US" baseline="0" dirty="0" smtClean="0"/>
              <a:t> you </a:t>
            </a:r>
            <a:r>
              <a:rPr lang="en-US" dirty="0" smtClean="0"/>
              <a:t>have a budget? That is written down? That you follow?  Unfortunately many do not! But using a budget can be life changing! I suggest tracking spending for 30 days to see where does the money go – and then review the results - are you happy with where the dollars are being spent? Are you spending money in line with your goals? If not, a change in the budget is necessary. Through this process we’re looking for changes that the person can make in their current spending plan to free up some money to pay down/off the debt. </a:t>
            </a:r>
          </a:p>
          <a:p>
            <a:pPr marL="0" marR="0">
              <a:lnSpc>
                <a:spcPct val="115000"/>
              </a:lnSpc>
              <a:spcBef>
                <a:spcPts val="0"/>
              </a:spcBef>
              <a:spcAft>
                <a:spcPts val="1000"/>
              </a:spcAft>
            </a:pPr>
            <a:endParaRPr lang="en-US" sz="1200" b="1" dirty="0" smtClean="0">
              <a:effectLst/>
              <a:latin typeface="Arial"/>
              <a:ea typeface="Calibri"/>
              <a:cs typeface="Times New Roman"/>
            </a:endParaRPr>
          </a:p>
          <a:p>
            <a:pPr marL="0" marR="0">
              <a:lnSpc>
                <a:spcPct val="115000"/>
              </a:lnSpc>
              <a:spcBef>
                <a:spcPts val="0"/>
              </a:spcBef>
              <a:spcAft>
                <a:spcPts val="1000"/>
              </a:spcAft>
            </a:pPr>
            <a:r>
              <a:rPr lang="en-US" sz="1200" b="1" dirty="0" smtClean="0">
                <a:effectLst/>
                <a:latin typeface="Arial"/>
                <a:ea typeface="Calibri"/>
                <a:cs typeface="Times New Roman"/>
              </a:rPr>
              <a:t>[CLICK]</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dirty="0" smtClean="0"/>
              <a:t>Liquidating assets is another strategy that is often used to pay off debt – this is only successful if the funds are used only to pay off debt (not increase spending).  Think about your assets – do you have a</a:t>
            </a:r>
            <a:r>
              <a:rPr lang="en-US" baseline="0" dirty="0" smtClean="0"/>
              <a:t> vehicle you could sell?  Jewelry, video games, other items?  We generally do not recommend using your retirement accounts to pay down debt – definitely talk with a professional to review other options before taking that step.</a:t>
            </a:r>
            <a:endParaRPr lang="en-US" dirty="0" smtClean="0"/>
          </a:p>
          <a:p>
            <a:pPr marL="0" marR="0">
              <a:lnSpc>
                <a:spcPct val="115000"/>
              </a:lnSpc>
              <a:spcBef>
                <a:spcPts val="0"/>
              </a:spcBef>
              <a:spcAft>
                <a:spcPts val="1000"/>
              </a:spcAft>
            </a:pPr>
            <a:endParaRPr lang="en-US" sz="1200" b="1" dirty="0" smtClean="0">
              <a:effectLst/>
              <a:latin typeface="Arial"/>
              <a:ea typeface="Calibri"/>
              <a:cs typeface="Times New Roman"/>
            </a:endParaRPr>
          </a:p>
          <a:p>
            <a:pPr marL="0" marR="0">
              <a:lnSpc>
                <a:spcPct val="115000"/>
              </a:lnSpc>
              <a:spcBef>
                <a:spcPts val="0"/>
              </a:spcBef>
              <a:spcAft>
                <a:spcPts val="1000"/>
              </a:spcAft>
            </a:pPr>
            <a:r>
              <a:rPr lang="en-US" sz="1200" b="1" dirty="0" smtClean="0">
                <a:effectLst/>
                <a:latin typeface="Arial"/>
                <a:ea typeface="Calibri"/>
                <a:cs typeface="Times New Roman"/>
              </a:rPr>
              <a:t>[CLICK]</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dirty="0" smtClean="0"/>
              <a:t>If you can lower interest rates on your accounts, that can really help accelerate paying down debts. Communicating with creditors – to ask about hardship programs or internal repayment plans they may offer is a great step. Another option could be to potentially refinance a loan to reduce the interest rate/payments.  Talk with your lenders to determine if this an option that makes sense for you.</a:t>
            </a:r>
          </a:p>
          <a:p>
            <a:pPr marL="0" marR="0">
              <a:lnSpc>
                <a:spcPct val="115000"/>
              </a:lnSpc>
              <a:spcBef>
                <a:spcPts val="0"/>
              </a:spcBef>
              <a:spcAft>
                <a:spcPts val="1000"/>
              </a:spcAft>
            </a:pPr>
            <a:endParaRPr lang="en-US" sz="1200" b="1" dirty="0" smtClean="0">
              <a:effectLst/>
              <a:latin typeface="Arial"/>
              <a:ea typeface="Calibri"/>
              <a:cs typeface="Times New Roman"/>
            </a:endParaRPr>
          </a:p>
          <a:p>
            <a:pPr marL="0" marR="0">
              <a:lnSpc>
                <a:spcPct val="115000"/>
              </a:lnSpc>
              <a:spcBef>
                <a:spcPts val="0"/>
              </a:spcBef>
              <a:spcAft>
                <a:spcPts val="1000"/>
              </a:spcAft>
            </a:pPr>
            <a:r>
              <a:rPr lang="en-US" sz="1200" b="1" dirty="0" smtClean="0">
                <a:effectLst/>
                <a:latin typeface="Arial"/>
                <a:ea typeface="Calibri"/>
                <a:cs typeface="Times New Roman"/>
              </a:rPr>
              <a:t>NEXT</a:t>
            </a:r>
            <a:r>
              <a:rPr lang="en-US" sz="1200" b="1" baseline="0" dirty="0" smtClean="0">
                <a:effectLst/>
                <a:latin typeface="Arial"/>
                <a:ea typeface="Calibri"/>
                <a:cs typeface="Times New Roman"/>
              </a:rPr>
              <a:t> SLIDE</a:t>
            </a:r>
            <a:endParaRPr lang="en-US" sz="1200" b="1" dirty="0" smtClean="0">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863F785C-F93D-4343-BB7F-99EBCC4696D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0935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baseline="0" dirty="0" smtClean="0"/>
              <a:t>One strategy that’s popular to then start tackling debt is the debt snowball.  You may have heard about this through Dave Ramsey, who has really popularized this way to pay off debt. </a:t>
            </a:r>
            <a:endParaRPr lang="en-US" altLang="en-US" dirty="0" smtClean="0"/>
          </a:p>
          <a:p>
            <a:pPr eaLnBrk="1" hangingPunct="1">
              <a:defRPr/>
            </a:pPr>
            <a:endParaRPr lang="en-US" altLang="en-US" dirty="0" smtClean="0"/>
          </a:p>
          <a:p>
            <a:pPr eaLnBrk="1" hangingPunct="1">
              <a:defRPr/>
            </a:pPr>
            <a:r>
              <a:rPr lang="en-US" altLang="en-US" dirty="0" smtClean="0"/>
              <a:t>Rather than attack debts in order of interest rate — say, from highest rate to lowest — the debt snowball has you pay off debts in order of outstanding </a:t>
            </a:r>
            <a:r>
              <a:rPr lang="en-US" altLang="en-US" i="0" dirty="0" smtClean="0"/>
              <a:t>balance from smallest to largest.</a:t>
            </a:r>
          </a:p>
          <a:p>
            <a:pPr eaLnBrk="1" hangingPunct="1">
              <a:defRPr/>
            </a:pPr>
            <a:endParaRPr lang="en-US" altLang="en-US" dirty="0" smtClean="0"/>
          </a:p>
          <a:p>
            <a:pPr eaLnBrk="1" hangingPunct="1">
              <a:defRPr/>
            </a:pPr>
            <a:r>
              <a:rPr lang="en-US" altLang="en-US" dirty="0" smtClean="0"/>
              <a:t>You pay the minimum</a:t>
            </a:r>
            <a:r>
              <a:rPr lang="en-US" altLang="en-US" baseline="0" dirty="0" smtClean="0"/>
              <a:t> payments</a:t>
            </a:r>
            <a:r>
              <a:rPr lang="en-US" altLang="en-US" dirty="0" smtClean="0"/>
              <a:t> only on each debts except the lowest balance debt, to keep all accounts</a:t>
            </a:r>
            <a:r>
              <a:rPr lang="en-US" altLang="en-US" baseline="0" dirty="0" smtClean="0"/>
              <a:t> </a:t>
            </a:r>
            <a:r>
              <a:rPr lang="en-US" altLang="en-US" dirty="0" smtClean="0"/>
              <a:t>current. But, you put all</a:t>
            </a:r>
            <a:r>
              <a:rPr lang="en-US" altLang="en-US" baseline="0" dirty="0" smtClean="0"/>
              <a:t> extra money </a:t>
            </a:r>
            <a:r>
              <a:rPr lang="en-US" altLang="en-US" dirty="0" smtClean="0"/>
              <a:t>you can towards your smallest-balance debt. When that is paid off, you then "snowball" (add) that debt's payment into your monthly payment for the next debt on your list.</a:t>
            </a:r>
          </a:p>
          <a:p>
            <a:pPr>
              <a:defRPr/>
            </a:pPr>
            <a:endParaRPr lang="en-US" altLang="en-US" dirty="0" smtClean="0"/>
          </a:p>
          <a:p>
            <a:pPr>
              <a:defRPr/>
            </a:pPr>
            <a:r>
              <a:rPr lang="en-US" altLang="en-US" dirty="0" smtClean="0"/>
              <a:t>The goal is to get quick</a:t>
            </a:r>
            <a:r>
              <a:rPr lang="en-US" altLang="en-US" baseline="0" dirty="0" smtClean="0"/>
              <a:t> wins to keep you mentally motivated. As you see yourself quickly knock debts off your list, you’ll feel good about </a:t>
            </a:r>
            <a:r>
              <a:rPr lang="en-US" altLang="en-US" dirty="0" smtClean="0"/>
              <a:t>making progress toward your goals.</a:t>
            </a:r>
            <a:r>
              <a:rPr lang="en-US" altLang="en-US" baseline="0" dirty="0" smtClean="0"/>
              <a:t> </a:t>
            </a:r>
            <a:endParaRPr lang="en-US" alt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NEXT SLIDE</a:t>
            </a:r>
          </a:p>
          <a:p>
            <a:endParaRPr lang="en-US" dirty="0"/>
          </a:p>
        </p:txBody>
      </p:sp>
      <p:sp>
        <p:nvSpPr>
          <p:cNvPr id="4" name="Slide Number Placeholder 3"/>
          <p:cNvSpPr>
            <a:spLocks noGrp="1"/>
          </p:cNvSpPr>
          <p:nvPr>
            <p:ph type="sldNum" sz="quarter" idx="5"/>
          </p:nvPr>
        </p:nvSpPr>
        <p:spPr/>
        <p:txBody>
          <a:bodyPr/>
          <a:lstStyle/>
          <a:p>
            <a:fld id="{863F785C-F93D-4343-BB7F-99EBCC4696D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060415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199D6A-CD2C-4FFA-BE4F-5136D58804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46DDA57-0D8A-4D2E-8727-806DCCE31E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017A604-E37D-4C23-A0F2-F7CD80840ECB}"/>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BD521FC-409D-419C-875B-F7700B36D3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FE4FB4-F7C1-4133-8DD6-0D776811929A}"/>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71154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EC1D1-D1D4-4555-A0FF-47276DD15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B100847-A681-4516-87EB-6C89B0B69D5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A8BCAF-01BD-4733-B5DA-3360E67041C1}"/>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5A32A8-A25F-4907-ACC8-CAD709017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4DC300-F6AE-413E-9697-301EAE43A094}"/>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07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13C4D2-65DF-48BF-A6E8-D24468CCF0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54E8F51-6596-4F55-A421-DF6D3DFDB9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92486A-32A4-4F7E-8928-CAD916B56D29}"/>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22F83D-9ECF-4A80-A435-772F3298FC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23C6EB0-FB6E-4809-AD87-877A3560702D}"/>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63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6C2FB6-4DC3-4AC2-8EE1-96487B3A0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832F8F5-027B-4772-99AA-A8E06F7A35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2A728D-603D-4178-AB6A-674F16D8C3FD}"/>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3C8EF20-88B7-4CF0-8046-0B0BF56655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3F9684-52BC-4C5F-A0B4-FFE491CC6534}"/>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29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D8016-7C2B-4F8F-92C6-2FB989CE82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C860828-B821-458A-891C-870D85C367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BF30319-D4CA-4727-B2ED-D18B51ADF8E8}"/>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57ED66B-86C4-444F-A42B-4786174DF2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8670908-6917-4427-B30D-00B5D0A033CE}"/>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7482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1E847-BC3A-42D6-9290-FB819F7D9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B7F47A-567C-4A05-A285-712811ED48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5576390-D744-462E-8E1D-DF88231781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DA1E66-1C97-4629-9593-86211FE17667}"/>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224F177-7091-4B5C-AEC1-0AB8696706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E00CB2-2BAE-48F0-9348-D56B979C1276}"/>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18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4C8636-E7B4-40BE-B2D2-2F0E1E5935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3D464BD-E659-4A96-93BF-5DDD320D40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F68886B-6BC7-468E-81AA-5384AB04E9F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EF85B1-3CA9-4008-94BD-57C6DDBD8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490D79A-3262-41C3-BF32-E6161005A93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38D09EF-92EF-4F09-ADB8-E7A8FDBD4F52}"/>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641CE49-8567-4209-A0F2-11BC3FD7706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AA5F6CC8-F7F2-4A0E-8AE8-0DCC9E457307}"/>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86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1D1E3-D6DE-49E2-BF43-229FD91AEE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245DD56-1D58-4396-9939-5F121D2C2C47}"/>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DC75A17-EA37-4C3B-B2AD-F437A440DE6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439CC3F-4B91-4680-B38D-DBBB4AA75A55}"/>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44059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6E68E7-CEF4-4EB7-B45D-81D58C388DFD}"/>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598AC05-C81F-477A-9724-109D1DE530A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1B73EC5-348D-4205-AF19-E8BFBCDE53AA}"/>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563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BB6B9D-36A4-404E-961A-30989D05A5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FBC9CCC-5172-468E-9D32-0A28152527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162E54-9483-494C-A9E7-38805B94E3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E7EC3D-E658-4756-BB7E-8E0A2A4EBCEF}"/>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A400AE7-82F2-4271-B698-D95B080CBDF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DEB3B17-D83C-4975-B958-02023E2FAB82}"/>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14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BE928-0D27-426A-BBCC-8F501B87F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B74493-9018-4E3D-BF4E-FF4A618D7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4CDDF89-FE74-445C-918E-7692F6A1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530A1FA-5252-4311-AF03-406EE387D6B5}"/>
              </a:ext>
            </a:extLst>
          </p:cNvPr>
          <p:cNvSpPr>
            <a:spLocks noGrp="1"/>
          </p:cNvSpPr>
          <p:nvPr>
            <p:ph type="dt" sz="half" idx="10"/>
          </p:nvPr>
        </p:nvSpPr>
        <p:spPr/>
        <p:txBody>
          <a:body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2598050-8FDF-42D4-AD64-DF9AEA37FA7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56B56A7-9FA9-4A73-A81E-F779B278AEC0}"/>
              </a:ext>
            </a:extLst>
          </p:cNvPr>
          <p:cNvSpPr>
            <a:spLocks noGrp="1"/>
          </p:cNvSpPr>
          <p:nvPr>
            <p:ph type="sldNum" sz="quarter" idx="12"/>
          </p:nvPr>
        </p:nvSpPr>
        <p:spPr/>
        <p:txBody>
          <a:body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23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E05E24-940D-4A8C-98A2-921C3D659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F12301A-67B3-4F71-8BCD-DF0B8C768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CB89D5-A66C-47C2-8BB9-BF475DD2A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6DD14-F30D-4010-A7DD-76E55DCA222B}" type="datetimeFigureOut">
              <a:rPr lang="en-US" smtClean="0">
                <a:solidFill>
                  <a:prstClr val="black">
                    <a:tint val="75000"/>
                  </a:prstClr>
                </a:solidFill>
              </a:rPr>
              <a:pPr/>
              <a:t>4/30/2020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BD2AF83-CFA9-48A1-BFD7-7573C7731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5BCC21-B9A0-45FB-AB57-92A3C54EE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19B60-3206-48C6-85DC-A98833B1F457}" type="slidenum">
              <a:rPr lang="en-US" smtClean="0">
                <a:solidFill>
                  <a:prstClr val="black">
                    <a:tint val="75000"/>
                  </a:prstClr>
                </a:solidFill>
              </a:rPr>
              <a:p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791447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3.xml"/><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5.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2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png"/><Relationship Id="rId11" Type="http://schemas.openxmlformats.org/officeDocument/2006/relationships/image" Target="../media/image19.jpeg"/><Relationship Id="rId5" Type="http://schemas.microsoft.com/office/2007/relationships/hdphoto" Target="../media/hdphoto2.wdp"/><Relationship Id="rId10" Type="http://schemas.openxmlformats.org/officeDocument/2006/relationships/image" Target="../media/image18.jpeg"/><Relationship Id="rId4" Type="http://schemas.openxmlformats.org/officeDocument/2006/relationships/image" Target="../media/image15.png"/><Relationship Id="rId9"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6.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28.jpg"/><Relationship Id="rId5" Type="http://schemas.microsoft.com/office/2007/relationships/hdphoto" Target="../media/hdphoto1.wdp"/><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4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D822F3F4-702C-49C3-8D06-CE20D575A6B1}"/>
              </a:ext>
            </a:extLst>
          </p:cNvPr>
          <p:cNvGrpSpPr/>
          <p:nvPr/>
        </p:nvGrpSpPr>
        <p:grpSpPr>
          <a:xfrm>
            <a:off x="717755" y="377138"/>
            <a:ext cx="5231767" cy="6103722"/>
            <a:chOff x="632989" y="1862399"/>
            <a:chExt cx="2194562" cy="2560320"/>
          </a:xfrm>
        </p:grpSpPr>
        <p:sp>
          <p:nvSpPr>
            <p:cNvPr id="11" name="Flowchart: Manual Operation 10">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 name="Freeform: Shape 6">
              <a:extLst>
                <a:ext uri="{FF2B5EF4-FFF2-40B4-BE49-F238E27FC236}">
                  <a16:creationId xmlns:a16="http://schemas.microsoft.com/office/drawing/2014/main" xmlns=""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6" name="TextBox 5">
            <a:extLst>
              <a:ext uri="{FF2B5EF4-FFF2-40B4-BE49-F238E27FC236}">
                <a16:creationId xmlns:a16="http://schemas.microsoft.com/office/drawing/2014/main" xmlns="" id="{354507D8-2A10-4B23-94A6-0401BDA1E526}"/>
              </a:ext>
            </a:extLst>
          </p:cNvPr>
          <p:cNvSpPr txBox="1"/>
          <p:nvPr/>
        </p:nvSpPr>
        <p:spPr>
          <a:xfrm>
            <a:off x="717756" y="2722584"/>
            <a:ext cx="5231768" cy="923330"/>
          </a:xfrm>
          <a:prstGeom prst="rect">
            <a:avLst/>
          </a:prstGeom>
          <a:noFill/>
        </p:spPr>
        <p:txBody>
          <a:bodyPr wrap="square" rtlCol="0">
            <a:spAutoFit/>
          </a:bodyPr>
          <a:lstStyle/>
          <a:p>
            <a:pPr algn="ctr"/>
            <a:r>
              <a:rPr lang="en-US" sz="5400" b="1" spc="600" dirty="0" smtClean="0">
                <a:solidFill>
                  <a:srgbClr val="FFFFFF"/>
                </a:solidFill>
                <a:latin typeface="Century Gothic" panose="020B0502020202020204" pitchFamily="34" charset="0"/>
              </a:rPr>
              <a:t>OPTIONS</a:t>
            </a:r>
            <a:endParaRPr lang="en-US" sz="4400" b="1" spc="600" dirty="0">
              <a:solidFill>
                <a:prstClr val="black">
                  <a:lumMod val="50000"/>
                  <a:lumOff val="50000"/>
                </a:prstClr>
              </a:solidFill>
              <a:latin typeface="Century Gothic" panose="020B0502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8801" y="5663732"/>
            <a:ext cx="2937393" cy="817129"/>
          </a:xfrm>
          <a:prstGeom prst="rect">
            <a:avLst/>
          </a:prstGeom>
        </p:spPr>
      </p:pic>
      <p:sp>
        <p:nvSpPr>
          <p:cNvPr id="3" name="Rectangle 2"/>
          <p:cNvSpPr/>
          <p:nvPr/>
        </p:nvSpPr>
        <p:spPr>
          <a:xfrm>
            <a:off x="5949523" y="2484998"/>
            <a:ext cx="4895892" cy="1446550"/>
          </a:xfrm>
          <a:prstGeom prst="rect">
            <a:avLst/>
          </a:prstGeom>
        </p:spPr>
        <p:txBody>
          <a:bodyPr wrap="none">
            <a:spAutoFit/>
          </a:bodyPr>
          <a:lstStyle/>
          <a:p>
            <a:r>
              <a:rPr lang="en-US" sz="4400" b="1" spc="600" dirty="0">
                <a:solidFill>
                  <a:prstClr val="black">
                    <a:lumMod val="50000"/>
                    <a:lumOff val="50000"/>
                  </a:prstClr>
                </a:solidFill>
                <a:latin typeface="Century Gothic" panose="020B0502020202020204" pitchFamily="34" charset="0"/>
              </a:rPr>
              <a:t>FOR DEALING </a:t>
            </a:r>
            <a:endParaRPr lang="en-US" sz="4400" b="1" spc="600" dirty="0" smtClean="0">
              <a:solidFill>
                <a:prstClr val="black">
                  <a:lumMod val="50000"/>
                  <a:lumOff val="50000"/>
                </a:prstClr>
              </a:solidFill>
              <a:latin typeface="Century Gothic" panose="020B0502020202020204" pitchFamily="34" charset="0"/>
            </a:endParaRPr>
          </a:p>
          <a:p>
            <a:r>
              <a:rPr lang="en-US" sz="4400" b="1" spc="600" dirty="0" smtClean="0">
                <a:solidFill>
                  <a:prstClr val="black">
                    <a:lumMod val="50000"/>
                    <a:lumOff val="50000"/>
                  </a:prstClr>
                </a:solidFill>
                <a:latin typeface="Century Gothic" panose="020B0502020202020204" pitchFamily="34" charset="0"/>
              </a:rPr>
              <a:t>WITH </a:t>
            </a:r>
            <a:r>
              <a:rPr lang="en-US" sz="4400" b="1" spc="600" dirty="0">
                <a:solidFill>
                  <a:prstClr val="black">
                    <a:lumMod val="50000"/>
                    <a:lumOff val="50000"/>
                  </a:prstClr>
                </a:solidFill>
                <a:latin typeface="Century Gothic" panose="020B0502020202020204" pitchFamily="34" charset="0"/>
              </a:rPr>
              <a:t>DEBT</a:t>
            </a:r>
          </a:p>
        </p:txBody>
      </p:sp>
    </p:spTree>
    <p:custDataLst>
      <p:tags r:id="rId1"/>
    </p:custDataLst>
    <p:extLst>
      <p:ext uri="{BB962C8B-B14F-4D97-AF65-F5344CB8AC3E}">
        <p14:creationId xmlns:p14="http://schemas.microsoft.com/office/powerpoint/2010/main" val="1465485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10" name="Table 9"/>
          <p:cNvGraphicFramePr>
            <a:graphicFrameLocks noGrp="1"/>
          </p:cNvGraphicFramePr>
          <p:nvPr>
            <p:extLst>
              <p:ext uri="{D42A27DB-BD31-4B8C-83A1-F6EECF244321}">
                <p14:modId xmlns:p14="http://schemas.microsoft.com/office/powerpoint/2010/main" val="837555098"/>
              </p:ext>
            </p:extLst>
          </p:nvPr>
        </p:nvGraphicFramePr>
        <p:xfrm>
          <a:off x="2629724" y="1341121"/>
          <a:ext cx="8255444" cy="4434840"/>
        </p:xfrm>
        <a:graphic>
          <a:graphicData uri="http://schemas.openxmlformats.org/drawingml/2006/table">
            <a:tbl>
              <a:tblPr firstRow="1" bandRow="1">
                <a:tableStyleId>{F5AB1C69-6EDB-4FF4-983F-18BD219EF322}</a:tableStyleId>
              </a:tblPr>
              <a:tblGrid>
                <a:gridCol w="2063861"/>
                <a:gridCol w="2063861"/>
                <a:gridCol w="2063861"/>
                <a:gridCol w="2063861"/>
              </a:tblGrid>
              <a:tr h="370840">
                <a:tc>
                  <a:txBody>
                    <a:bodyPr/>
                    <a:lstStyle/>
                    <a:p>
                      <a:r>
                        <a:rPr lang="en-US" sz="2400" dirty="0" smtClean="0"/>
                        <a:t>Debt</a:t>
                      </a:r>
                      <a:endParaRPr lang="en-US" sz="2400" dirty="0"/>
                    </a:p>
                  </a:txBody>
                  <a:tcPr/>
                </a:tc>
                <a:tc>
                  <a:txBody>
                    <a:bodyPr/>
                    <a:lstStyle/>
                    <a:p>
                      <a:pPr algn="ctr"/>
                      <a:r>
                        <a:rPr lang="en-US" sz="2400" dirty="0" smtClean="0"/>
                        <a:t>Balance</a:t>
                      </a:r>
                      <a:endParaRPr lang="en-US" sz="2400" dirty="0"/>
                    </a:p>
                  </a:txBody>
                  <a:tcPr/>
                </a:tc>
                <a:tc>
                  <a:txBody>
                    <a:bodyPr/>
                    <a:lstStyle/>
                    <a:p>
                      <a:pPr algn="ctr"/>
                      <a:r>
                        <a:rPr lang="en-US" sz="2400" dirty="0" smtClean="0"/>
                        <a:t>Payment</a:t>
                      </a:r>
                      <a:endParaRPr lang="en-US" sz="2400" dirty="0"/>
                    </a:p>
                  </a:txBody>
                  <a:tcPr/>
                </a:tc>
                <a:tc>
                  <a:txBody>
                    <a:bodyPr/>
                    <a:lstStyle/>
                    <a:p>
                      <a:pPr algn="ctr"/>
                      <a:r>
                        <a:rPr lang="en-US" sz="2400" dirty="0" smtClean="0"/>
                        <a:t>Rate</a:t>
                      </a:r>
                      <a:endParaRPr lang="en-US" sz="2400" dirty="0"/>
                    </a:p>
                  </a:txBody>
                  <a:tcPr/>
                </a:tc>
              </a:tr>
              <a:tr h="370840">
                <a:tc>
                  <a:txBody>
                    <a:bodyPr/>
                    <a:lstStyle/>
                    <a:p>
                      <a:r>
                        <a:rPr lang="en-US" sz="2300" dirty="0" smtClean="0"/>
                        <a:t>Medical #1</a:t>
                      </a:r>
                      <a:endParaRPr lang="en-US" sz="2300" dirty="0"/>
                    </a:p>
                  </a:txBody>
                  <a:tcPr/>
                </a:tc>
                <a:tc>
                  <a:txBody>
                    <a:bodyPr/>
                    <a:lstStyle/>
                    <a:p>
                      <a:pPr algn="ctr"/>
                      <a:r>
                        <a:rPr lang="en-US" sz="2300" dirty="0" smtClean="0"/>
                        <a:t>$80</a:t>
                      </a:r>
                      <a:endParaRPr lang="en-US" sz="2300" dirty="0"/>
                    </a:p>
                  </a:txBody>
                  <a:tcPr/>
                </a:tc>
                <a:tc>
                  <a:txBody>
                    <a:bodyPr/>
                    <a:lstStyle/>
                    <a:p>
                      <a:pPr algn="ctr"/>
                      <a:r>
                        <a:rPr lang="en-US" sz="2300" dirty="0" smtClean="0"/>
                        <a:t>$40</a:t>
                      </a:r>
                      <a:endParaRPr lang="en-US" sz="2300" dirty="0"/>
                    </a:p>
                  </a:txBody>
                  <a:tcPr/>
                </a:tc>
                <a:tc>
                  <a:txBody>
                    <a:bodyPr/>
                    <a:lstStyle/>
                    <a:p>
                      <a:pPr algn="ctr"/>
                      <a:r>
                        <a:rPr lang="en-US" sz="2300" dirty="0" smtClean="0"/>
                        <a:t>5%</a:t>
                      </a:r>
                      <a:endParaRPr lang="en-US" sz="2300" dirty="0"/>
                    </a:p>
                  </a:txBody>
                  <a:tcPr/>
                </a:tc>
              </a:tr>
              <a:tr h="370840">
                <a:tc>
                  <a:txBody>
                    <a:bodyPr/>
                    <a:lstStyle/>
                    <a:p>
                      <a:r>
                        <a:rPr lang="en-US" sz="2300" dirty="0" smtClean="0"/>
                        <a:t>Family Loan</a:t>
                      </a:r>
                      <a:endParaRPr lang="en-US" sz="2300" dirty="0"/>
                    </a:p>
                  </a:txBody>
                  <a:tcPr/>
                </a:tc>
                <a:tc>
                  <a:txBody>
                    <a:bodyPr/>
                    <a:lstStyle/>
                    <a:p>
                      <a:pPr algn="ctr"/>
                      <a:r>
                        <a:rPr lang="en-US" sz="2300" dirty="0" smtClean="0"/>
                        <a:t>$127</a:t>
                      </a:r>
                      <a:endParaRPr lang="en-US" sz="2300" dirty="0"/>
                    </a:p>
                  </a:txBody>
                  <a:tcPr/>
                </a:tc>
                <a:tc>
                  <a:txBody>
                    <a:bodyPr/>
                    <a:lstStyle/>
                    <a:p>
                      <a:pPr algn="ctr"/>
                      <a:r>
                        <a:rPr lang="en-US" sz="2300" dirty="0" smtClean="0"/>
                        <a:t>$5</a:t>
                      </a:r>
                      <a:endParaRPr lang="en-US" sz="2300" dirty="0"/>
                    </a:p>
                  </a:txBody>
                  <a:tcPr/>
                </a:tc>
                <a:tc>
                  <a:txBody>
                    <a:bodyPr/>
                    <a:lstStyle/>
                    <a:p>
                      <a:pPr algn="ctr"/>
                      <a:r>
                        <a:rPr lang="en-US" sz="2300" dirty="0" smtClean="0"/>
                        <a:t>0%</a:t>
                      </a:r>
                      <a:endParaRPr lang="en-US" sz="2300" dirty="0"/>
                    </a:p>
                  </a:txBody>
                  <a:tcPr/>
                </a:tc>
              </a:tr>
              <a:tr h="370840">
                <a:tc>
                  <a:txBody>
                    <a:bodyPr/>
                    <a:lstStyle/>
                    <a:p>
                      <a:r>
                        <a:rPr lang="en-US" sz="2300" dirty="0" smtClean="0"/>
                        <a:t>Medical #2</a:t>
                      </a:r>
                      <a:endParaRPr lang="en-US" sz="2300" dirty="0"/>
                    </a:p>
                  </a:txBody>
                  <a:tcPr/>
                </a:tc>
                <a:tc>
                  <a:txBody>
                    <a:bodyPr/>
                    <a:lstStyle/>
                    <a:p>
                      <a:pPr algn="ctr"/>
                      <a:r>
                        <a:rPr lang="en-US" sz="2300" dirty="0" smtClean="0"/>
                        <a:t>$219</a:t>
                      </a:r>
                      <a:endParaRPr lang="en-US" sz="2300" dirty="0"/>
                    </a:p>
                  </a:txBody>
                  <a:tcPr/>
                </a:tc>
                <a:tc>
                  <a:txBody>
                    <a:bodyPr/>
                    <a:lstStyle/>
                    <a:p>
                      <a:pPr algn="ctr"/>
                      <a:r>
                        <a:rPr lang="en-US" sz="2300" dirty="0" smtClean="0"/>
                        <a:t>$20</a:t>
                      </a:r>
                      <a:endParaRPr lang="en-US" sz="2300" dirty="0"/>
                    </a:p>
                  </a:txBody>
                  <a:tcPr/>
                </a:tc>
                <a:tc>
                  <a:txBody>
                    <a:bodyPr/>
                    <a:lstStyle/>
                    <a:p>
                      <a:pPr algn="ctr"/>
                      <a:r>
                        <a:rPr lang="en-US" sz="2300" dirty="0" smtClean="0"/>
                        <a:t>10%</a:t>
                      </a:r>
                      <a:endParaRPr lang="en-US" sz="2300" dirty="0"/>
                    </a:p>
                  </a:txBody>
                  <a:tcPr/>
                </a:tc>
              </a:tr>
              <a:tr h="370840">
                <a:tc>
                  <a:txBody>
                    <a:bodyPr/>
                    <a:lstStyle/>
                    <a:p>
                      <a:r>
                        <a:rPr lang="en-US" sz="2300" dirty="0" smtClean="0"/>
                        <a:t>Card #2</a:t>
                      </a:r>
                      <a:endParaRPr lang="en-US" sz="2300" dirty="0"/>
                    </a:p>
                  </a:txBody>
                  <a:tcPr/>
                </a:tc>
                <a:tc>
                  <a:txBody>
                    <a:bodyPr/>
                    <a:lstStyle/>
                    <a:p>
                      <a:pPr algn="ctr"/>
                      <a:r>
                        <a:rPr lang="en-US" sz="2300" dirty="0" smtClean="0"/>
                        <a:t>$515</a:t>
                      </a:r>
                      <a:endParaRPr lang="en-US" sz="2300" dirty="0"/>
                    </a:p>
                  </a:txBody>
                  <a:tcPr/>
                </a:tc>
                <a:tc>
                  <a:txBody>
                    <a:bodyPr/>
                    <a:lstStyle/>
                    <a:p>
                      <a:pPr algn="ctr"/>
                      <a:r>
                        <a:rPr lang="en-US" sz="2300" dirty="0" smtClean="0"/>
                        <a:t>$48</a:t>
                      </a:r>
                      <a:endParaRPr lang="en-US" sz="2300" dirty="0"/>
                    </a:p>
                  </a:txBody>
                  <a:tcPr/>
                </a:tc>
                <a:tc>
                  <a:txBody>
                    <a:bodyPr/>
                    <a:lstStyle/>
                    <a:p>
                      <a:pPr algn="ctr"/>
                      <a:r>
                        <a:rPr lang="en-US" sz="2300" dirty="0" smtClean="0"/>
                        <a:t>18.9%</a:t>
                      </a:r>
                      <a:endParaRPr lang="en-US" sz="2300" dirty="0"/>
                    </a:p>
                  </a:txBody>
                  <a:tcPr/>
                </a:tc>
              </a:tr>
              <a:tr h="370840">
                <a:tc>
                  <a:txBody>
                    <a:bodyPr/>
                    <a:lstStyle/>
                    <a:p>
                      <a:r>
                        <a:rPr lang="en-US" sz="2300" dirty="0" smtClean="0"/>
                        <a:t>Card #1</a:t>
                      </a:r>
                      <a:endParaRPr lang="en-US" sz="2300" dirty="0"/>
                    </a:p>
                  </a:txBody>
                  <a:tcPr/>
                </a:tc>
                <a:tc>
                  <a:txBody>
                    <a:bodyPr/>
                    <a:lstStyle/>
                    <a:p>
                      <a:pPr algn="ctr"/>
                      <a:r>
                        <a:rPr lang="en-US" sz="2300" dirty="0" smtClean="0"/>
                        <a:t>$1,060</a:t>
                      </a:r>
                      <a:endParaRPr lang="en-US" sz="2300" dirty="0"/>
                    </a:p>
                  </a:txBody>
                  <a:tcPr/>
                </a:tc>
                <a:tc>
                  <a:txBody>
                    <a:bodyPr/>
                    <a:lstStyle/>
                    <a:p>
                      <a:pPr algn="ctr"/>
                      <a:r>
                        <a:rPr lang="en-US" sz="2300" dirty="0" smtClean="0"/>
                        <a:t>$43</a:t>
                      </a:r>
                      <a:endParaRPr lang="en-US" sz="2300" dirty="0"/>
                    </a:p>
                  </a:txBody>
                  <a:tcPr/>
                </a:tc>
                <a:tc>
                  <a:txBody>
                    <a:bodyPr/>
                    <a:lstStyle/>
                    <a:p>
                      <a:pPr algn="ctr"/>
                      <a:r>
                        <a:rPr lang="en-US" sz="2300" dirty="0" smtClean="0"/>
                        <a:t>21.9%</a:t>
                      </a:r>
                      <a:endParaRPr lang="en-US" sz="2300" dirty="0"/>
                    </a:p>
                  </a:txBody>
                  <a:tcPr/>
                </a:tc>
              </a:tr>
              <a:tr h="370840">
                <a:tc>
                  <a:txBody>
                    <a:bodyPr/>
                    <a:lstStyle/>
                    <a:p>
                      <a:r>
                        <a:rPr lang="en-US" sz="2300" dirty="0" smtClean="0"/>
                        <a:t>Personal Loan</a:t>
                      </a:r>
                      <a:endParaRPr lang="en-US" sz="2300" dirty="0"/>
                    </a:p>
                  </a:txBody>
                  <a:tcPr/>
                </a:tc>
                <a:tc>
                  <a:txBody>
                    <a:bodyPr/>
                    <a:lstStyle/>
                    <a:p>
                      <a:pPr algn="ctr"/>
                      <a:r>
                        <a:rPr lang="en-US" sz="2300" dirty="0" smtClean="0"/>
                        <a:t>$3,741</a:t>
                      </a:r>
                      <a:endParaRPr lang="en-US" sz="2300" dirty="0"/>
                    </a:p>
                  </a:txBody>
                  <a:tcPr/>
                </a:tc>
                <a:tc>
                  <a:txBody>
                    <a:bodyPr/>
                    <a:lstStyle/>
                    <a:p>
                      <a:pPr algn="ctr"/>
                      <a:r>
                        <a:rPr lang="en-US" sz="2300" dirty="0" smtClean="0"/>
                        <a:t>$210</a:t>
                      </a:r>
                      <a:endParaRPr lang="en-US" sz="2300" dirty="0"/>
                    </a:p>
                  </a:txBody>
                  <a:tcPr/>
                </a:tc>
                <a:tc>
                  <a:txBody>
                    <a:bodyPr/>
                    <a:lstStyle/>
                    <a:p>
                      <a:pPr algn="ctr"/>
                      <a:r>
                        <a:rPr lang="en-US" sz="2300" dirty="0" smtClean="0"/>
                        <a:t>12.9%</a:t>
                      </a:r>
                      <a:endParaRPr lang="en-US" sz="2300" dirty="0"/>
                    </a:p>
                  </a:txBody>
                  <a:tcPr/>
                </a:tc>
              </a:tr>
              <a:tr h="370840">
                <a:tc>
                  <a:txBody>
                    <a:bodyPr/>
                    <a:lstStyle/>
                    <a:p>
                      <a:r>
                        <a:rPr lang="en-US" sz="2300" dirty="0" smtClean="0"/>
                        <a:t>HELOC</a:t>
                      </a:r>
                      <a:endParaRPr lang="en-US" sz="2300" dirty="0"/>
                    </a:p>
                  </a:txBody>
                  <a:tcPr/>
                </a:tc>
                <a:tc>
                  <a:txBody>
                    <a:bodyPr/>
                    <a:lstStyle/>
                    <a:p>
                      <a:pPr algn="ctr"/>
                      <a:r>
                        <a:rPr lang="en-US" sz="2300" dirty="0" smtClean="0"/>
                        <a:t>$12,000</a:t>
                      </a:r>
                      <a:endParaRPr lang="en-US" sz="2300" dirty="0"/>
                    </a:p>
                  </a:txBody>
                  <a:tcPr/>
                </a:tc>
                <a:tc>
                  <a:txBody>
                    <a:bodyPr/>
                    <a:lstStyle/>
                    <a:p>
                      <a:pPr algn="ctr"/>
                      <a:r>
                        <a:rPr lang="en-US" sz="2300" dirty="0" smtClean="0"/>
                        <a:t>$243</a:t>
                      </a:r>
                      <a:endParaRPr lang="en-US" sz="2300" dirty="0"/>
                    </a:p>
                  </a:txBody>
                  <a:tcPr/>
                </a:tc>
                <a:tc>
                  <a:txBody>
                    <a:bodyPr/>
                    <a:lstStyle/>
                    <a:p>
                      <a:pPr algn="ctr"/>
                      <a:r>
                        <a:rPr lang="en-US" sz="2300" dirty="0" smtClean="0"/>
                        <a:t>7.9%</a:t>
                      </a:r>
                      <a:endParaRPr lang="en-US" sz="2300" dirty="0"/>
                    </a:p>
                  </a:txBody>
                  <a:tcPr/>
                </a:tc>
              </a:tr>
              <a:tr h="370840">
                <a:tc>
                  <a:txBody>
                    <a:bodyPr/>
                    <a:lstStyle/>
                    <a:p>
                      <a:r>
                        <a:rPr lang="en-US" sz="2300" smtClean="0"/>
                        <a:t>AUTO</a:t>
                      </a:r>
                      <a:r>
                        <a:rPr lang="en-US" sz="2300" baseline="0" smtClean="0"/>
                        <a:t> </a:t>
                      </a:r>
                      <a:endParaRPr lang="en-US" sz="2300" dirty="0"/>
                    </a:p>
                  </a:txBody>
                  <a:tcPr/>
                </a:tc>
                <a:tc>
                  <a:txBody>
                    <a:bodyPr/>
                    <a:lstStyle/>
                    <a:p>
                      <a:pPr algn="ctr"/>
                      <a:r>
                        <a:rPr lang="en-US" sz="2300" dirty="0" smtClean="0"/>
                        <a:t>$16,202</a:t>
                      </a:r>
                      <a:endParaRPr lang="en-US" sz="2300" dirty="0"/>
                    </a:p>
                  </a:txBody>
                  <a:tcPr/>
                </a:tc>
                <a:tc>
                  <a:txBody>
                    <a:bodyPr/>
                    <a:lstStyle/>
                    <a:p>
                      <a:pPr algn="ctr"/>
                      <a:r>
                        <a:rPr lang="en-US" sz="2300" dirty="0" smtClean="0"/>
                        <a:t>$406</a:t>
                      </a:r>
                      <a:endParaRPr lang="en-US" sz="2300" dirty="0"/>
                    </a:p>
                  </a:txBody>
                  <a:tcPr/>
                </a:tc>
                <a:tc>
                  <a:txBody>
                    <a:bodyPr/>
                    <a:lstStyle/>
                    <a:p>
                      <a:pPr algn="ctr"/>
                      <a:r>
                        <a:rPr lang="en-US" sz="2300" dirty="0" smtClean="0"/>
                        <a:t>8%</a:t>
                      </a:r>
                      <a:endParaRPr lang="en-US" sz="2300" dirty="0"/>
                    </a:p>
                  </a:txBody>
                  <a:tcPr/>
                </a:tc>
              </a:tr>
              <a:tr h="370840">
                <a:tc>
                  <a:txBody>
                    <a:bodyPr/>
                    <a:lstStyle/>
                    <a:p>
                      <a:r>
                        <a:rPr lang="en-US" sz="2300" b="1" dirty="0" smtClean="0"/>
                        <a:t>TOTALS: </a:t>
                      </a:r>
                      <a:endParaRPr lang="en-US" sz="2300" b="1" dirty="0"/>
                    </a:p>
                  </a:txBody>
                  <a:tcPr/>
                </a:tc>
                <a:tc>
                  <a:txBody>
                    <a:bodyPr/>
                    <a:lstStyle/>
                    <a:p>
                      <a:pPr algn="ctr"/>
                      <a:r>
                        <a:rPr lang="en-US" sz="2300" b="1" dirty="0" smtClean="0"/>
                        <a:t>$33,944</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
        <p:nvSpPr>
          <p:cNvPr id="2" name="Rectangle 1"/>
          <p:cNvSpPr/>
          <p:nvPr/>
        </p:nvSpPr>
        <p:spPr>
          <a:xfrm>
            <a:off x="6741117" y="1796145"/>
            <a:ext cx="2103120" cy="457200"/>
          </a:xfrm>
          <a:prstGeom prst="rect">
            <a:avLst/>
          </a:prstGeom>
          <a:solidFill>
            <a:schemeClr val="accent2">
              <a:alpha val="17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7617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10" name="Table 9"/>
          <p:cNvGraphicFramePr>
            <a:graphicFrameLocks noGrp="1"/>
          </p:cNvGraphicFramePr>
          <p:nvPr>
            <p:extLst>
              <p:ext uri="{D42A27DB-BD31-4B8C-83A1-F6EECF244321}">
                <p14:modId xmlns:p14="http://schemas.microsoft.com/office/powerpoint/2010/main" val="4103940063"/>
              </p:ext>
            </p:extLst>
          </p:nvPr>
        </p:nvGraphicFramePr>
        <p:xfrm>
          <a:off x="2629724" y="1341121"/>
          <a:ext cx="8255444" cy="4434840"/>
        </p:xfrm>
        <a:graphic>
          <a:graphicData uri="http://schemas.openxmlformats.org/drawingml/2006/table">
            <a:tbl>
              <a:tblPr firstRow="1" bandRow="1">
                <a:tableStyleId>{F5AB1C69-6EDB-4FF4-983F-18BD219EF322}</a:tableStyleId>
              </a:tblPr>
              <a:tblGrid>
                <a:gridCol w="2063861"/>
                <a:gridCol w="2063861"/>
                <a:gridCol w="2063861"/>
                <a:gridCol w="2063861"/>
              </a:tblGrid>
              <a:tr h="370840">
                <a:tc>
                  <a:txBody>
                    <a:bodyPr/>
                    <a:lstStyle/>
                    <a:p>
                      <a:r>
                        <a:rPr lang="en-US" sz="2400" dirty="0" smtClean="0"/>
                        <a:t>Debt</a:t>
                      </a:r>
                      <a:endParaRPr lang="en-US" sz="2400" dirty="0"/>
                    </a:p>
                  </a:txBody>
                  <a:tcPr/>
                </a:tc>
                <a:tc>
                  <a:txBody>
                    <a:bodyPr/>
                    <a:lstStyle/>
                    <a:p>
                      <a:pPr algn="ctr"/>
                      <a:r>
                        <a:rPr lang="en-US" sz="2400" dirty="0" smtClean="0"/>
                        <a:t>Balance</a:t>
                      </a:r>
                      <a:endParaRPr lang="en-US" sz="2400" dirty="0"/>
                    </a:p>
                  </a:txBody>
                  <a:tcPr/>
                </a:tc>
                <a:tc>
                  <a:txBody>
                    <a:bodyPr/>
                    <a:lstStyle/>
                    <a:p>
                      <a:pPr algn="ctr"/>
                      <a:r>
                        <a:rPr lang="en-US" sz="2400" dirty="0" smtClean="0"/>
                        <a:t>Payment</a:t>
                      </a:r>
                      <a:endParaRPr lang="en-US" sz="2400" dirty="0"/>
                    </a:p>
                  </a:txBody>
                  <a:tcPr/>
                </a:tc>
                <a:tc>
                  <a:txBody>
                    <a:bodyPr/>
                    <a:lstStyle/>
                    <a:p>
                      <a:pPr algn="ctr"/>
                      <a:r>
                        <a:rPr lang="en-US" sz="2400" dirty="0" smtClean="0"/>
                        <a:t>Rate</a:t>
                      </a:r>
                      <a:endParaRPr lang="en-US" sz="2400" dirty="0"/>
                    </a:p>
                  </a:txBody>
                  <a:tcPr/>
                </a:tc>
              </a:tr>
              <a:tr h="370840">
                <a:tc>
                  <a:txBody>
                    <a:bodyPr/>
                    <a:lstStyle/>
                    <a:p>
                      <a:r>
                        <a:rPr lang="en-US" sz="2300" dirty="0" smtClean="0"/>
                        <a:t>Family Loan</a:t>
                      </a:r>
                      <a:endParaRPr lang="en-US" sz="2300" dirty="0"/>
                    </a:p>
                  </a:txBody>
                  <a:tcPr/>
                </a:tc>
                <a:tc>
                  <a:txBody>
                    <a:bodyPr/>
                    <a:lstStyle/>
                    <a:p>
                      <a:pPr algn="ctr"/>
                      <a:r>
                        <a:rPr lang="en-US" sz="2300" dirty="0" smtClean="0"/>
                        <a:t>$117</a:t>
                      </a:r>
                      <a:endParaRPr lang="en-US" sz="2300" dirty="0"/>
                    </a:p>
                  </a:txBody>
                  <a:tcPr/>
                </a:tc>
                <a:tc>
                  <a:txBody>
                    <a:bodyPr/>
                    <a:lstStyle/>
                    <a:p>
                      <a:pPr algn="ctr"/>
                      <a:r>
                        <a:rPr lang="en-US" sz="2300" dirty="0" smtClean="0"/>
                        <a:t>$45</a:t>
                      </a:r>
                      <a:endParaRPr lang="en-US" sz="2300" dirty="0"/>
                    </a:p>
                  </a:txBody>
                  <a:tcPr/>
                </a:tc>
                <a:tc>
                  <a:txBody>
                    <a:bodyPr/>
                    <a:lstStyle/>
                    <a:p>
                      <a:pPr algn="ctr"/>
                      <a:r>
                        <a:rPr lang="en-US" sz="2300" dirty="0" smtClean="0"/>
                        <a:t>0%</a:t>
                      </a:r>
                      <a:endParaRPr lang="en-US" sz="2300" dirty="0"/>
                    </a:p>
                  </a:txBody>
                  <a:tcPr/>
                </a:tc>
              </a:tr>
              <a:tr h="370840">
                <a:tc>
                  <a:txBody>
                    <a:bodyPr/>
                    <a:lstStyle/>
                    <a:p>
                      <a:r>
                        <a:rPr lang="en-US" sz="2300" dirty="0" smtClean="0"/>
                        <a:t>Medical #2</a:t>
                      </a:r>
                      <a:endParaRPr lang="en-US" sz="2300" dirty="0"/>
                    </a:p>
                  </a:txBody>
                  <a:tcPr/>
                </a:tc>
                <a:tc>
                  <a:txBody>
                    <a:bodyPr/>
                    <a:lstStyle/>
                    <a:p>
                      <a:pPr algn="ctr"/>
                      <a:r>
                        <a:rPr lang="en-US" sz="2300" dirty="0" smtClean="0"/>
                        <a:t>$182.50</a:t>
                      </a:r>
                      <a:endParaRPr lang="en-US" sz="2300" dirty="0"/>
                    </a:p>
                  </a:txBody>
                  <a:tcPr/>
                </a:tc>
                <a:tc>
                  <a:txBody>
                    <a:bodyPr/>
                    <a:lstStyle/>
                    <a:p>
                      <a:pPr algn="ctr"/>
                      <a:r>
                        <a:rPr lang="en-US" sz="2300" dirty="0" smtClean="0"/>
                        <a:t>$20</a:t>
                      </a:r>
                      <a:endParaRPr lang="en-US" sz="2300" dirty="0"/>
                    </a:p>
                  </a:txBody>
                  <a:tcPr/>
                </a:tc>
                <a:tc>
                  <a:txBody>
                    <a:bodyPr/>
                    <a:lstStyle/>
                    <a:p>
                      <a:pPr algn="ctr"/>
                      <a:r>
                        <a:rPr lang="en-US" sz="2300" dirty="0" smtClean="0"/>
                        <a:t>10%</a:t>
                      </a:r>
                      <a:endParaRPr lang="en-US" sz="2300" dirty="0"/>
                    </a:p>
                  </a:txBody>
                  <a:tcPr/>
                </a:tc>
              </a:tr>
              <a:tr h="370840">
                <a:tc>
                  <a:txBody>
                    <a:bodyPr/>
                    <a:lstStyle/>
                    <a:p>
                      <a:r>
                        <a:rPr lang="en-US" sz="2300" dirty="0" smtClean="0"/>
                        <a:t>Card #2</a:t>
                      </a:r>
                      <a:endParaRPr lang="en-US" sz="2300" dirty="0"/>
                    </a:p>
                  </a:txBody>
                  <a:tcPr/>
                </a:tc>
                <a:tc>
                  <a:txBody>
                    <a:bodyPr/>
                    <a:lstStyle/>
                    <a:p>
                      <a:pPr algn="ctr"/>
                      <a:r>
                        <a:rPr lang="en-US" sz="2300" dirty="0" smtClean="0"/>
                        <a:t>$434.59</a:t>
                      </a:r>
                      <a:endParaRPr lang="en-US" sz="2300" dirty="0"/>
                    </a:p>
                  </a:txBody>
                  <a:tcPr/>
                </a:tc>
                <a:tc>
                  <a:txBody>
                    <a:bodyPr/>
                    <a:lstStyle/>
                    <a:p>
                      <a:pPr algn="ctr"/>
                      <a:r>
                        <a:rPr lang="en-US" sz="2300" dirty="0" smtClean="0"/>
                        <a:t>$48</a:t>
                      </a:r>
                      <a:endParaRPr lang="en-US" sz="2300" dirty="0"/>
                    </a:p>
                  </a:txBody>
                  <a:tcPr/>
                </a:tc>
                <a:tc>
                  <a:txBody>
                    <a:bodyPr/>
                    <a:lstStyle/>
                    <a:p>
                      <a:pPr algn="ctr"/>
                      <a:r>
                        <a:rPr lang="en-US" sz="2300" dirty="0" smtClean="0"/>
                        <a:t>18.9%</a:t>
                      </a:r>
                      <a:endParaRPr lang="en-US" sz="2300" dirty="0"/>
                    </a:p>
                  </a:txBody>
                  <a:tcPr/>
                </a:tc>
              </a:tr>
              <a:tr h="370840">
                <a:tc>
                  <a:txBody>
                    <a:bodyPr/>
                    <a:lstStyle/>
                    <a:p>
                      <a:r>
                        <a:rPr lang="en-US" sz="2300" dirty="0" smtClean="0"/>
                        <a:t>Card #1</a:t>
                      </a:r>
                      <a:endParaRPr lang="en-US" sz="2300" dirty="0"/>
                    </a:p>
                  </a:txBody>
                  <a:tcPr/>
                </a:tc>
                <a:tc>
                  <a:txBody>
                    <a:bodyPr/>
                    <a:lstStyle/>
                    <a:p>
                      <a:pPr algn="ctr"/>
                      <a:r>
                        <a:rPr lang="en-US" sz="2300" dirty="0" smtClean="0"/>
                        <a:t>$1,012.26</a:t>
                      </a:r>
                      <a:endParaRPr lang="en-US" sz="2300" dirty="0"/>
                    </a:p>
                  </a:txBody>
                  <a:tcPr/>
                </a:tc>
                <a:tc>
                  <a:txBody>
                    <a:bodyPr/>
                    <a:lstStyle/>
                    <a:p>
                      <a:pPr algn="ctr"/>
                      <a:r>
                        <a:rPr lang="en-US" sz="2300" dirty="0" smtClean="0"/>
                        <a:t>$43</a:t>
                      </a:r>
                      <a:endParaRPr lang="en-US" sz="2300" dirty="0"/>
                    </a:p>
                  </a:txBody>
                  <a:tcPr/>
                </a:tc>
                <a:tc>
                  <a:txBody>
                    <a:bodyPr/>
                    <a:lstStyle/>
                    <a:p>
                      <a:pPr algn="ctr"/>
                      <a:r>
                        <a:rPr lang="en-US" sz="2300" dirty="0" smtClean="0"/>
                        <a:t>21.9%</a:t>
                      </a:r>
                      <a:endParaRPr lang="en-US" sz="2300" dirty="0"/>
                    </a:p>
                  </a:txBody>
                  <a:tcPr/>
                </a:tc>
              </a:tr>
              <a:tr h="370840">
                <a:tc>
                  <a:txBody>
                    <a:bodyPr/>
                    <a:lstStyle/>
                    <a:p>
                      <a:r>
                        <a:rPr lang="en-US" sz="2300" dirty="0" smtClean="0"/>
                        <a:t>Personal Loan</a:t>
                      </a:r>
                      <a:endParaRPr lang="en-US" sz="2300" dirty="0"/>
                    </a:p>
                  </a:txBody>
                  <a:tcPr/>
                </a:tc>
                <a:tc>
                  <a:txBody>
                    <a:bodyPr/>
                    <a:lstStyle/>
                    <a:p>
                      <a:pPr algn="ctr"/>
                      <a:r>
                        <a:rPr lang="en-US" sz="2300" dirty="0" smtClean="0"/>
                        <a:t>$3,399.61</a:t>
                      </a:r>
                      <a:endParaRPr lang="en-US" sz="2300" dirty="0"/>
                    </a:p>
                  </a:txBody>
                  <a:tcPr/>
                </a:tc>
                <a:tc>
                  <a:txBody>
                    <a:bodyPr/>
                    <a:lstStyle/>
                    <a:p>
                      <a:pPr algn="ctr"/>
                      <a:r>
                        <a:rPr lang="en-US" sz="2300" dirty="0" smtClean="0"/>
                        <a:t>$210</a:t>
                      </a:r>
                      <a:endParaRPr lang="en-US" sz="2300" dirty="0"/>
                    </a:p>
                  </a:txBody>
                  <a:tcPr/>
                </a:tc>
                <a:tc>
                  <a:txBody>
                    <a:bodyPr/>
                    <a:lstStyle/>
                    <a:p>
                      <a:pPr algn="ctr"/>
                      <a:r>
                        <a:rPr lang="en-US" sz="2300" dirty="0" smtClean="0"/>
                        <a:t>12.9%</a:t>
                      </a:r>
                      <a:endParaRPr lang="en-US" sz="2300" dirty="0"/>
                    </a:p>
                  </a:txBody>
                  <a:tcPr/>
                </a:tc>
              </a:tr>
              <a:tr h="370840">
                <a:tc>
                  <a:txBody>
                    <a:bodyPr/>
                    <a:lstStyle/>
                    <a:p>
                      <a:r>
                        <a:rPr lang="en-US" sz="2300" dirty="0" smtClean="0"/>
                        <a:t>HELOC</a:t>
                      </a:r>
                      <a:endParaRPr lang="en-US" sz="2300" dirty="0"/>
                    </a:p>
                  </a:txBody>
                  <a:tcPr/>
                </a:tc>
                <a:tc>
                  <a:txBody>
                    <a:bodyPr/>
                    <a:lstStyle/>
                    <a:p>
                      <a:pPr algn="ctr"/>
                      <a:r>
                        <a:rPr lang="en-US" sz="2300" dirty="0" smtClean="0"/>
                        <a:t>$11,670.92</a:t>
                      </a:r>
                      <a:endParaRPr lang="en-US" sz="2300" dirty="0"/>
                    </a:p>
                  </a:txBody>
                  <a:tcPr/>
                </a:tc>
                <a:tc>
                  <a:txBody>
                    <a:bodyPr/>
                    <a:lstStyle/>
                    <a:p>
                      <a:pPr algn="ctr"/>
                      <a:r>
                        <a:rPr lang="en-US" sz="2300" dirty="0" smtClean="0"/>
                        <a:t>$243</a:t>
                      </a:r>
                      <a:endParaRPr lang="en-US" sz="2300" dirty="0"/>
                    </a:p>
                  </a:txBody>
                  <a:tcPr/>
                </a:tc>
                <a:tc>
                  <a:txBody>
                    <a:bodyPr/>
                    <a:lstStyle/>
                    <a:p>
                      <a:pPr algn="ctr"/>
                      <a:r>
                        <a:rPr lang="en-US" sz="2300" dirty="0" smtClean="0"/>
                        <a:t>7.9%</a:t>
                      </a:r>
                      <a:endParaRPr lang="en-US" sz="2300" dirty="0"/>
                    </a:p>
                  </a:txBody>
                  <a:tcPr/>
                </a:tc>
              </a:tr>
              <a:tr h="370840">
                <a:tc>
                  <a:txBody>
                    <a:bodyPr/>
                    <a:lstStyle/>
                    <a:p>
                      <a:r>
                        <a:rPr lang="en-US" sz="2300" smtClean="0"/>
                        <a:t>AUTO</a:t>
                      </a:r>
                      <a:r>
                        <a:rPr lang="en-US" sz="2300" baseline="0" smtClean="0"/>
                        <a:t> </a:t>
                      </a:r>
                      <a:endParaRPr lang="en-US" sz="2300" dirty="0"/>
                    </a:p>
                  </a:txBody>
                  <a:tcPr/>
                </a:tc>
                <a:tc>
                  <a:txBody>
                    <a:bodyPr/>
                    <a:lstStyle/>
                    <a:p>
                      <a:pPr algn="ctr"/>
                      <a:r>
                        <a:rPr lang="en-US" sz="2300" dirty="0" smtClean="0"/>
                        <a:t>$15,604.04</a:t>
                      </a:r>
                      <a:endParaRPr lang="en-US" sz="2300" dirty="0"/>
                    </a:p>
                  </a:txBody>
                  <a:tcPr/>
                </a:tc>
                <a:tc>
                  <a:txBody>
                    <a:bodyPr/>
                    <a:lstStyle/>
                    <a:p>
                      <a:pPr algn="ctr"/>
                      <a:r>
                        <a:rPr lang="en-US" sz="2300" dirty="0" smtClean="0"/>
                        <a:t>$406</a:t>
                      </a:r>
                      <a:endParaRPr lang="en-US" sz="2300" dirty="0"/>
                    </a:p>
                  </a:txBody>
                  <a:tcPr/>
                </a:tc>
                <a:tc>
                  <a:txBody>
                    <a:bodyPr/>
                    <a:lstStyle/>
                    <a:p>
                      <a:pPr algn="ctr"/>
                      <a:r>
                        <a:rPr lang="en-US" sz="2300" dirty="0" smtClean="0"/>
                        <a:t>8%</a:t>
                      </a:r>
                      <a:endParaRPr lang="en-US" sz="2300"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algn="ctr"/>
                      <a:endParaRPr lang="en-US" sz="2300" dirty="0"/>
                    </a:p>
                  </a:txBody>
                  <a:tcPr/>
                </a:tc>
              </a:tr>
              <a:tr h="370840">
                <a:tc>
                  <a:txBody>
                    <a:bodyPr/>
                    <a:lstStyle/>
                    <a:p>
                      <a:r>
                        <a:rPr lang="en-US" sz="2300" b="1" dirty="0" smtClean="0"/>
                        <a:t>TOTALS: </a:t>
                      </a:r>
                      <a:endParaRPr lang="en-US" sz="2300" b="1" dirty="0"/>
                    </a:p>
                  </a:txBody>
                  <a:tcPr/>
                </a:tc>
                <a:tc>
                  <a:txBody>
                    <a:bodyPr/>
                    <a:lstStyle/>
                    <a:p>
                      <a:pPr algn="ctr"/>
                      <a:r>
                        <a:rPr lang="en-US" sz="2300" b="1" dirty="0" smtClean="0"/>
                        <a:t>$32,420.92</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
        <p:nvSpPr>
          <p:cNvPr id="14" name="Rectangle 13"/>
          <p:cNvSpPr/>
          <p:nvPr/>
        </p:nvSpPr>
        <p:spPr>
          <a:xfrm>
            <a:off x="6741117" y="1796145"/>
            <a:ext cx="2103120" cy="457200"/>
          </a:xfrm>
          <a:prstGeom prst="rect">
            <a:avLst/>
          </a:prstGeom>
          <a:solidFill>
            <a:schemeClr val="accent2">
              <a:alpha val="17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257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10" name="Table 9"/>
          <p:cNvGraphicFramePr>
            <a:graphicFrameLocks noGrp="1"/>
          </p:cNvGraphicFramePr>
          <p:nvPr>
            <p:extLst>
              <p:ext uri="{D42A27DB-BD31-4B8C-83A1-F6EECF244321}">
                <p14:modId xmlns:p14="http://schemas.microsoft.com/office/powerpoint/2010/main" val="3807098800"/>
              </p:ext>
            </p:extLst>
          </p:nvPr>
        </p:nvGraphicFramePr>
        <p:xfrm>
          <a:off x="2629724" y="1341121"/>
          <a:ext cx="8255444" cy="4434840"/>
        </p:xfrm>
        <a:graphic>
          <a:graphicData uri="http://schemas.openxmlformats.org/drawingml/2006/table">
            <a:tbl>
              <a:tblPr firstRow="1" bandRow="1">
                <a:tableStyleId>{F5AB1C69-6EDB-4FF4-983F-18BD219EF322}</a:tableStyleId>
              </a:tblPr>
              <a:tblGrid>
                <a:gridCol w="2063861"/>
                <a:gridCol w="2063861"/>
                <a:gridCol w="2063861"/>
                <a:gridCol w="2063861"/>
              </a:tblGrid>
              <a:tr h="370840">
                <a:tc>
                  <a:txBody>
                    <a:bodyPr/>
                    <a:lstStyle/>
                    <a:p>
                      <a:r>
                        <a:rPr lang="en-US" sz="2400" dirty="0" smtClean="0"/>
                        <a:t>Debt</a:t>
                      </a:r>
                      <a:endParaRPr lang="en-US" sz="2400" dirty="0"/>
                    </a:p>
                  </a:txBody>
                  <a:tcPr/>
                </a:tc>
                <a:tc>
                  <a:txBody>
                    <a:bodyPr/>
                    <a:lstStyle/>
                    <a:p>
                      <a:pPr algn="ctr"/>
                      <a:r>
                        <a:rPr lang="en-US" sz="2400" dirty="0" smtClean="0"/>
                        <a:t>Balance</a:t>
                      </a:r>
                      <a:endParaRPr lang="en-US" sz="2400" dirty="0"/>
                    </a:p>
                  </a:txBody>
                  <a:tcPr/>
                </a:tc>
                <a:tc>
                  <a:txBody>
                    <a:bodyPr/>
                    <a:lstStyle/>
                    <a:p>
                      <a:pPr algn="ctr"/>
                      <a:r>
                        <a:rPr lang="en-US" sz="2400" dirty="0" smtClean="0"/>
                        <a:t>Payment</a:t>
                      </a:r>
                      <a:endParaRPr lang="en-US" sz="2400" dirty="0"/>
                    </a:p>
                  </a:txBody>
                  <a:tcPr/>
                </a:tc>
                <a:tc>
                  <a:txBody>
                    <a:bodyPr/>
                    <a:lstStyle/>
                    <a:p>
                      <a:pPr algn="ctr"/>
                      <a:r>
                        <a:rPr lang="en-US" sz="2400" dirty="0" smtClean="0"/>
                        <a:t>Rate</a:t>
                      </a:r>
                      <a:endParaRPr lang="en-US" sz="2400" dirty="0"/>
                    </a:p>
                  </a:txBody>
                  <a:tcPr/>
                </a:tc>
              </a:tr>
              <a:tr h="370840">
                <a:tc>
                  <a:txBody>
                    <a:bodyPr/>
                    <a:lstStyle/>
                    <a:p>
                      <a:r>
                        <a:rPr lang="en-US" sz="2300" dirty="0" smtClean="0"/>
                        <a:t>Card #2</a:t>
                      </a:r>
                      <a:endParaRPr lang="en-US" sz="2300" dirty="0"/>
                    </a:p>
                  </a:txBody>
                  <a:tcPr/>
                </a:tc>
                <a:tc>
                  <a:txBody>
                    <a:bodyPr/>
                    <a:lstStyle/>
                    <a:p>
                      <a:pPr algn="ctr"/>
                      <a:r>
                        <a:rPr lang="en-US" sz="2300" dirty="0" smtClean="0"/>
                        <a:t>$222.86</a:t>
                      </a:r>
                      <a:endParaRPr lang="en-US" sz="2300" dirty="0"/>
                    </a:p>
                  </a:txBody>
                  <a:tcPr/>
                </a:tc>
                <a:tc>
                  <a:txBody>
                    <a:bodyPr/>
                    <a:lstStyle/>
                    <a:p>
                      <a:pPr algn="ctr"/>
                      <a:r>
                        <a:rPr lang="en-US" sz="2300" dirty="0" smtClean="0"/>
                        <a:t>$113</a:t>
                      </a:r>
                      <a:endParaRPr lang="en-US" sz="2300" dirty="0"/>
                    </a:p>
                  </a:txBody>
                  <a:tcPr/>
                </a:tc>
                <a:tc>
                  <a:txBody>
                    <a:bodyPr/>
                    <a:lstStyle/>
                    <a:p>
                      <a:pPr algn="ctr"/>
                      <a:r>
                        <a:rPr lang="en-US" sz="2300" dirty="0" smtClean="0"/>
                        <a:t>18.9%</a:t>
                      </a:r>
                      <a:endParaRPr lang="en-US" sz="2300" dirty="0"/>
                    </a:p>
                  </a:txBody>
                  <a:tcPr/>
                </a:tc>
              </a:tr>
              <a:tr h="370840">
                <a:tc>
                  <a:txBody>
                    <a:bodyPr/>
                    <a:lstStyle/>
                    <a:p>
                      <a:r>
                        <a:rPr lang="en-US" sz="2300" dirty="0" smtClean="0"/>
                        <a:t>Card #1</a:t>
                      </a:r>
                      <a:endParaRPr lang="en-US" sz="2300" dirty="0"/>
                    </a:p>
                  </a:txBody>
                  <a:tcPr/>
                </a:tc>
                <a:tc>
                  <a:txBody>
                    <a:bodyPr/>
                    <a:lstStyle/>
                    <a:p>
                      <a:pPr algn="ctr"/>
                      <a:r>
                        <a:rPr lang="en-US" sz="2300" dirty="0" smtClean="0"/>
                        <a:t>$885.07</a:t>
                      </a:r>
                      <a:endParaRPr lang="en-US" sz="2300" dirty="0"/>
                    </a:p>
                  </a:txBody>
                  <a:tcPr/>
                </a:tc>
                <a:tc>
                  <a:txBody>
                    <a:bodyPr/>
                    <a:lstStyle/>
                    <a:p>
                      <a:pPr algn="ctr"/>
                      <a:r>
                        <a:rPr lang="en-US" sz="2300" dirty="0" smtClean="0"/>
                        <a:t>$43</a:t>
                      </a:r>
                      <a:endParaRPr lang="en-US" sz="2300" dirty="0"/>
                    </a:p>
                  </a:txBody>
                  <a:tcPr/>
                </a:tc>
                <a:tc>
                  <a:txBody>
                    <a:bodyPr/>
                    <a:lstStyle/>
                    <a:p>
                      <a:pPr algn="ctr"/>
                      <a:r>
                        <a:rPr lang="en-US" sz="2300" dirty="0" smtClean="0"/>
                        <a:t>21.9%</a:t>
                      </a:r>
                      <a:endParaRPr lang="en-US" sz="2300" dirty="0"/>
                    </a:p>
                  </a:txBody>
                  <a:tcPr/>
                </a:tc>
              </a:tr>
              <a:tr h="370840">
                <a:tc>
                  <a:txBody>
                    <a:bodyPr/>
                    <a:lstStyle/>
                    <a:p>
                      <a:r>
                        <a:rPr lang="en-US" sz="2300" dirty="0" smtClean="0"/>
                        <a:t>Personal Loan</a:t>
                      </a:r>
                      <a:endParaRPr lang="en-US" sz="2300" dirty="0"/>
                    </a:p>
                  </a:txBody>
                  <a:tcPr/>
                </a:tc>
                <a:tc>
                  <a:txBody>
                    <a:bodyPr/>
                    <a:lstStyle/>
                    <a:p>
                      <a:pPr algn="ctr"/>
                      <a:r>
                        <a:rPr lang="en-US" sz="2300" dirty="0" smtClean="0"/>
                        <a:t>$2,513.49</a:t>
                      </a:r>
                      <a:endParaRPr lang="en-US" sz="2300" dirty="0"/>
                    </a:p>
                  </a:txBody>
                  <a:tcPr/>
                </a:tc>
                <a:tc>
                  <a:txBody>
                    <a:bodyPr/>
                    <a:lstStyle/>
                    <a:p>
                      <a:pPr algn="ctr"/>
                      <a:r>
                        <a:rPr lang="en-US" sz="2300" dirty="0" smtClean="0"/>
                        <a:t>$210</a:t>
                      </a:r>
                      <a:endParaRPr lang="en-US" sz="2300" dirty="0"/>
                    </a:p>
                  </a:txBody>
                  <a:tcPr/>
                </a:tc>
                <a:tc>
                  <a:txBody>
                    <a:bodyPr/>
                    <a:lstStyle/>
                    <a:p>
                      <a:pPr algn="ctr"/>
                      <a:r>
                        <a:rPr lang="en-US" sz="2300" dirty="0" smtClean="0"/>
                        <a:t>12.9%</a:t>
                      </a:r>
                      <a:endParaRPr lang="en-US" sz="2300" dirty="0"/>
                    </a:p>
                  </a:txBody>
                  <a:tcPr/>
                </a:tc>
              </a:tr>
              <a:tr h="370840">
                <a:tc>
                  <a:txBody>
                    <a:bodyPr/>
                    <a:lstStyle/>
                    <a:p>
                      <a:r>
                        <a:rPr lang="en-US" sz="2300" dirty="0" smtClean="0"/>
                        <a:t>HELOC</a:t>
                      </a:r>
                      <a:endParaRPr lang="en-US" sz="2300" dirty="0"/>
                    </a:p>
                  </a:txBody>
                  <a:tcPr/>
                </a:tc>
                <a:tc>
                  <a:txBody>
                    <a:bodyPr/>
                    <a:lstStyle/>
                    <a:p>
                      <a:pPr algn="ctr"/>
                      <a:r>
                        <a:rPr lang="en-US" sz="2300" dirty="0" smtClean="0"/>
                        <a:t>$10,829.07</a:t>
                      </a:r>
                      <a:endParaRPr lang="en-US" sz="2300" dirty="0"/>
                    </a:p>
                  </a:txBody>
                  <a:tcPr/>
                </a:tc>
                <a:tc>
                  <a:txBody>
                    <a:bodyPr/>
                    <a:lstStyle/>
                    <a:p>
                      <a:pPr algn="ctr"/>
                      <a:r>
                        <a:rPr lang="en-US" sz="2300" dirty="0" smtClean="0"/>
                        <a:t>$243</a:t>
                      </a:r>
                      <a:endParaRPr lang="en-US" sz="2300" dirty="0"/>
                    </a:p>
                  </a:txBody>
                  <a:tcPr/>
                </a:tc>
                <a:tc>
                  <a:txBody>
                    <a:bodyPr/>
                    <a:lstStyle/>
                    <a:p>
                      <a:pPr algn="ctr"/>
                      <a:r>
                        <a:rPr lang="en-US" sz="2300" dirty="0" smtClean="0"/>
                        <a:t>7.9%</a:t>
                      </a:r>
                      <a:endParaRPr lang="en-US" sz="2300" dirty="0"/>
                    </a:p>
                  </a:txBody>
                  <a:tcPr/>
                </a:tc>
              </a:tr>
              <a:tr h="370840">
                <a:tc>
                  <a:txBody>
                    <a:bodyPr/>
                    <a:lstStyle/>
                    <a:p>
                      <a:r>
                        <a:rPr lang="en-US" sz="2300" dirty="0" smtClean="0"/>
                        <a:t>AUTO</a:t>
                      </a:r>
                      <a:r>
                        <a:rPr lang="en-US" sz="2300" baseline="0" dirty="0" smtClean="0"/>
                        <a:t> </a:t>
                      </a:r>
                      <a:endParaRPr lang="en-US" sz="2300" dirty="0"/>
                    </a:p>
                  </a:txBody>
                  <a:tcPr/>
                </a:tc>
                <a:tc>
                  <a:txBody>
                    <a:bodyPr/>
                    <a:lstStyle/>
                    <a:p>
                      <a:pPr algn="ctr"/>
                      <a:r>
                        <a:rPr lang="en-US" sz="2300" dirty="0" smtClean="0"/>
                        <a:t>$14,073.91</a:t>
                      </a:r>
                      <a:endParaRPr lang="en-US" sz="2300" dirty="0"/>
                    </a:p>
                  </a:txBody>
                  <a:tcPr/>
                </a:tc>
                <a:tc>
                  <a:txBody>
                    <a:bodyPr/>
                    <a:lstStyle/>
                    <a:p>
                      <a:pPr algn="ctr"/>
                      <a:r>
                        <a:rPr lang="en-US" sz="2300" dirty="0" smtClean="0"/>
                        <a:t>$406</a:t>
                      </a:r>
                      <a:endParaRPr lang="en-US" sz="2300" dirty="0"/>
                    </a:p>
                  </a:txBody>
                  <a:tcPr/>
                </a:tc>
                <a:tc>
                  <a:txBody>
                    <a:bodyPr/>
                    <a:lstStyle/>
                    <a:p>
                      <a:pPr algn="ctr"/>
                      <a:r>
                        <a:rPr lang="en-US" sz="2300" dirty="0" smtClean="0"/>
                        <a:t>8%</a:t>
                      </a: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algn="ctr"/>
                      <a:endParaRPr lang="en-US" sz="2300" dirty="0"/>
                    </a:p>
                  </a:txBody>
                  <a:tcPr/>
                </a:tc>
              </a:tr>
              <a:tr h="370840">
                <a:tc>
                  <a:txBody>
                    <a:bodyPr/>
                    <a:lstStyle/>
                    <a:p>
                      <a:r>
                        <a:rPr lang="en-US" sz="2300" b="1" dirty="0" smtClean="0"/>
                        <a:t>TOTALS: </a:t>
                      </a:r>
                      <a:endParaRPr lang="en-US" sz="2300" b="1" dirty="0"/>
                    </a:p>
                  </a:txBody>
                  <a:tcPr/>
                </a:tc>
                <a:tc>
                  <a:txBody>
                    <a:bodyPr/>
                    <a:lstStyle/>
                    <a:p>
                      <a:pPr algn="ctr"/>
                      <a:r>
                        <a:rPr lang="en-US" sz="2300" b="1" dirty="0" smtClean="0"/>
                        <a:t>$28,524.40</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Tree>
    <p:custDataLst>
      <p:tags r:id="rId1"/>
    </p:custDataLst>
    <p:extLst>
      <p:ext uri="{BB962C8B-B14F-4D97-AF65-F5344CB8AC3E}">
        <p14:creationId xmlns:p14="http://schemas.microsoft.com/office/powerpoint/2010/main" val="464032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10" name="Table 9"/>
          <p:cNvGraphicFramePr>
            <a:graphicFrameLocks noGrp="1"/>
          </p:cNvGraphicFramePr>
          <p:nvPr>
            <p:extLst>
              <p:ext uri="{D42A27DB-BD31-4B8C-83A1-F6EECF244321}">
                <p14:modId xmlns:p14="http://schemas.microsoft.com/office/powerpoint/2010/main" val="4192595438"/>
              </p:ext>
            </p:extLst>
          </p:nvPr>
        </p:nvGraphicFramePr>
        <p:xfrm>
          <a:off x="2629724" y="1341121"/>
          <a:ext cx="8255444" cy="4434840"/>
        </p:xfrm>
        <a:graphic>
          <a:graphicData uri="http://schemas.openxmlformats.org/drawingml/2006/table">
            <a:tbl>
              <a:tblPr firstRow="1" bandRow="1">
                <a:tableStyleId>{F5AB1C69-6EDB-4FF4-983F-18BD219EF322}</a:tableStyleId>
              </a:tblPr>
              <a:tblGrid>
                <a:gridCol w="2063861"/>
                <a:gridCol w="2063861"/>
                <a:gridCol w="2063861"/>
                <a:gridCol w="2063861"/>
              </a:tblGrid>
              <a:tr h="370840">
                <a:tc>
                  <a:txBody>
                    <a:bodyPr/>
                    <a:lstStyle/>
                    <a:p>
                      <a:r>
                        <a:rPr lang="en-US" sz="2400" dirty="0" smtClean="0"/>
                        <a:t>Debt</a:t>
                      </a:r>
                      <a:endParaRPr lang="en-US" sz="2400" dirty="0"/>
                    </a:p>
                  </a:txBody>
                  <a:tcPr/>
                </a:tc>
                <a:tc>
                  <a:txBody>
                    <a:bodyPr/>
                    <a:lstStyle/>
                    <a:p>
                      <a:pPr algn="ctr"/>
                      <a:r>
                        <a:rPr lang="en-US" sz="2400" dirty="0" smtClean="0"/>
                        <a:t>Balance</a:t>
                      </a:r>
                      <a:endParaRPr lang="en-US" sz="2400" dirty="0"/>
                    </a:p>
                  </a:txBody>
                  <a:tcPr/>
                </a:tc>
                <a:tc>
                  <a:txBody>
                    <a:bodyPr/>
                    <a:lstStyle/>
                    <a:p>
                      <a:pPr algn="ctr"/>
                      <a:r>
                        <a:rPr lang="en-US" sz="2400" dirty="0" smtClean="0"/>
                        <a:t>Payment</a:t>
                      </a:r>
                      <a:endParaRPr lang="en-US" sz="2400" dirty="0"/>
                    </a:p>
                  </a:txBody>
                  <a:tcPr/>
                </a:tc>
                <a:tc>
                  <a:txBody>
                    <a:bodyPr/>
                    <a:lstStyle/>
                    <a:p>
                      <a:pPr algn="ctr"/>
                      <a:r>
                        <a:rPr lang="en-US" sz="2400" dirty="0" smtClean="0"/>
                        <a:t>Rate</a:t>
                      </a:r>
                      <a:endParaRPr lang="en-US" sz="2400" dirty="0"/>
                    </a:p>
                  </a:txBody>
                  <a:tcPr/>
                </a:tc>
              </a:tr>
              <a:tr h="370840">
                <a:tc>
                  <a:txBody>
                    <a:bodyPr/>
                    <a:lstStyle/>
                    <a:p>
                      <a:r>
                        <a:rPr lang="en-US" sz="2300" dirty="0" smtClean="0"/>
                        <a:t>Personal Loan</a:t>
                      </a:r>
                      <a:endParaRPr lang="en-US" sz="2300" dirty="0"/>
                    </a:p>
                  </a:txBody>
                  <a:tcPr/>
                </a:tc>
                <a:tc>
                  <a:txBody>
                    <a:bodyPr/>
                    <a:lstStyle/>
                    <a:p>
                      <a:pPr algn="ctr"/>
                      <a:r>
                        <a:rPr lang="en-US" sz="2300" dirty="0" smtClean="0"/>
                        <a:t>$1,032.48</a:t>
                      </a:r>
                      <a:endParaRPr lang="en-US" sz="2300" dirty="0"/>
                    </a:p>
                  </a:txBody>
                  <a:tcPr/>
                </a:tc>
                <a:tc>
                  <a:txBody>
                    <a:bodyPr/>
                    <a:lstStyle/>
                    <a:p>
                      <a:pPr algn="ctr"/>
                      <a:r>
                        <a:rPr lang="en-US" sz="2300" dirty="0" smtClean="0"/>
                        <a:t>$366</a:t>
                      </a:r>
                      <a:endParaRPr lang="en-US" sz="2300" dirty="0"/>
                    </a:p>
                  </a:txBody>
                  <a:tcPr/>
                </a:tc>
                <a:tc>
                  <a:txBody>
                    <a:bodyPr/>
                    <a:lstStyle/>
                    <a:p>
                      <a:pPr algn="ctr"/>
                      <a:r>
                        <a:rPr lang="en-US" sz="2300" dirty="0" smtClean="0"/>
                        <a:t>12.9%</a:t>
                      </a:r>
                      <a:endParaRPr lang="en-US" sz="2300" dirty="0"/>
                    </a:p>
                  </a:txBody>
                  <a:tcPr/>
                </a:tc>
              </a:tr>
              <a:tr h="370840">
                <a:tc>
                  <a:txBody>
                    <a:bodyPr/>
                    <a:lstStyle/>
                    <a:p>
                      <a:r>
                        <a:rPr lang="en-US" sz="2300" dirty="0" smtClean="0"/>
                        <a:t>HELOC</a:t>
                      </a:r>
                      <a:endParaRPr lang="en-US" sz="2300" dirty="0"/>
                    </a:p>
                  </a:txBody>
                  <a:tcPr/>
                </a:tc>
                <a:tc>
                  <a:txBody>
                    <a:bodyPr/>
                    <a:lstStyle/>
                    <a:p>
                      <a:pPr algn="ctr"/>
                      <a:r>
                        <a:rPr lang="en-US" sz="2300" dirty="0" smtClean="0"/>
                        <a:t>$9,442.11</a:t>
                      </a:r>
                      <a:endParaRPr lang="en-US" sz="2300" dirty="0"/>
                    </a:p>
                  </a:txBody>
                  <a:tcPr/>
                </a:tc>
                <a:tc>
                  <a:txBody>
                    <a:bodyPr/>
                    <a:lstStyle/>
                    <a:p>
                      <a:pPr algn="ctr"/>
                      <a:r>
                        <a:rPr lang="en-US" sz="2300" dirty="0" smtClean="0"/>
                        <a:t>$243</a:t>
                      </a:r>
                      <a:endParaRPr lang="en-US" sz="2300" dirty="0"/>
                    </a:p>
                  </a:txBody>
                  <a:tcPr/>
                </a:tc>
                <a:tc>
                  <a:txBody>
                    <a:bodyPr/>
                    <a:lstStyle/>
                    <a:p>
                      <a:pPr algn="ctr"/>
                      <a:r>
                        <a:rPr lang="en-US" sz="2300" dirty="0" smtClean="0"/>
                        <a:t>7.9%</a:t>
                      </a:r>
                      <a:endParaRPr lang="en-US" sz="2300" dirty="0"/>
                    </a:p>
                  </a:txBody>
                  <a:tcPr/>
                </a:tc>
              </a:tr>
              <a:tr h="370840">
                <a:tc>
                  <a:txBody>
                    <a:bodyPr/>
                    <a:lstStyle/>
                    <a:p>
                      <a:r>
                        <a:rPr lang="en-US" sz="2300" smtClean="0"/>
                        <a:t>AUTO</a:t>
                      </a:r>
                      <a:r>
                        <a:rPr lang="en-US" sz="2300" baseline="0" smtClean="0"/>
                        <a:t> </a:t>
                      </a:r>
                      <a:endParaRPr lang="en-US" sz="2300" dirty="0"/>
                    </a:p>
                  </a:txBody>
                  <a:tcPr/>
                </a:tc>
                <a:tc>
                  <a:txBody>
                    <a:bodyPr/>
                    <a:lstStyle/>
                    <a:p>
                      <a:pPr algn="ctr"/>
                      <a:r>
                        <a:rPr lang="en-US" sz="2300" dirty="0" smtClean="0"/>
                        <a:t>$11,844.50 </a:t>
                      </a:r>
                      <a:endParaRPr lang="en-US" sz="2300" dirty="0"/>
                    </a:p>
                  </a:txBody>
                  <a:tcPr/>
                </a:tc>
                <a:tc>
                  <a:txBody>
                    <a:bodyPr/>
                    <a:lstStyle/>
                    <a:p>
                      <a:pPr algn="ctr"/>
                      <a:r>
                        <a:rPr lang="en-US" sz="2300" dirty="0" smtClean="0"/>
                        <a:t>$406</a:t>
                      </a:r>
                      <a:endParaRPr lang="en-US" sz="2300" dirty="0"/>
                    </a:p>
                  </a:txBody>
                  <a:tcPr/>
                </a:tc>
                <a:tc>
                  <a:txBody>
                    <a:bodyPr/>
                    <a:lstStyle/>
                    <a:p>
                      <a:pPr algn="ctr"/>
                      <a:r>
                        <a:rPr lang="en-US" sz="2300" dirty="0" smtClean="0"/>
                        <a:t>8%</a:t>
                      </a: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algn="ctr"/>
                      <a:endParaRPr lang="en-US" sz="2300" dirty="0"/>
                    </a:p>
                  </a:txBody>
                  <a:tcPr/>
                </a:tc>
              </a:tr>
              <a:tr h="370840">
                <a:tc>
                  <a:txBody>
                    <a:bodyPr/>
                    <a:lstStyle/>
                    <a:p>
                      <a:r>
                        <a:rPr lang="en-US" sz="2300" b="1" dirty="0" smtClean="0"/>
                        <a:t>TOTALS: </a:t>
                      </a:r>
                      <a:endParaRPr lang="en-US" sz="2300" b="1" dirty="0"/>
                    </a:p>
                  </a:txBody>
                  <a:tcPr/>
                </a:tc>
                <a:tc>
                  <a:txBody>
                    <a:bodyPr/>
                    <a:lstStyle/>
                    <a:p>
                      <a:pPr algn="ctr"/>
                      <a:r>
                        <a:rPr lang="en-US" sz="2300" b="1" dirty="0" smtClean="0"/>
                        <a:t>$22,319.09</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
        <p:nvSpPr>
          <p:cNvPr id="11" name="Rectangle 10"/>
          <p:cNvSpPr/>
          <p:nvPr/>
        </p:nvSpPr>
        <p:spPr>
          <a:xfrm>
            <a:off x="6741117" y="1796145"/>
            <a:ext cx="2103120" cy="457200"/>
          </a:xfrm>
          <a:prstGeom prst="rect">
            <a:avLst/>
          </a:prstGeom>
          <a:solidFill>
            <a:schemeClr val="accent2">
              <a:alpha val="17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4324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10" name="Table 9"/>
          <p:cNvGraphicFramePr>
            <a:graphicFrameLocks noGrp="1"/>
          </p:cNvGraphicFramePr>
          <p:nvPr>
            <p:extLst>
              <p:ext uri="{D42A27DB-BD31-4B8C-83A1-F6EECF244321}">
                <p14:modId xmlns:p14="http://schemas.microsoft.com/office/powerpoint/2010/main" val="3677298490"/>
              </p:ext>
            </p:extLst>
          </p:nvPr>
        </p:nvGraphicFramePr>
        <p:xfrm>
          <a:off x="2629724" y="1341121"/>
          <a:ext cx="8255444" cy="4434840"/>
        </p:xfrm>
        <a:graphic>
          <a:graphicData uri="http://schemas.openxmlformats.org/drawingml/2006/table">
            <a:tbl>
              <a:tblPr firstRow="1" bandRow="1">
                <a:tableStyleId>{F5AB1C69-6EDB-4FF4-983F-18BD219EF322}</a:tableStyleId>
              </a:tblPr>
              <a:tblGrid>
                <a:gridCol w="2063861"/>
                <a:gridCol w="2063861"/>
                <a:gridCol w="2063861"/>
                <a:gridCol w="2063861"/>
              </a:tblGrid>
              <a:tr h="370840">
                <a:tc>
                  <a:txBody>
                    <a:bodyPr/>
                    <a:lstStyle/>
                    <a:p>
                      <a:r>
                        <a:rPr lang="en-US" sz="2400" dirty="0" smtClean="0"/>
                        <a:t>Debt</a:t>
                      </a:r>
                      <a:endParaRPr lang="en-US" sz="2400" dirty="0"/>
                    </a:p>
                  </a:txBody>
                  <a:tcPr/>
                </a:tc>
                <a:tc>
                  <a:txBody>
                    <a:bodyPr/>
                    <a:lstStyle/>
                    <a:p>
                      <a:pPr algn="ctr"/>
                      <a:r>
                        <a:rPr lang="en-US" sz="2400" dirty="0" smtClean="0"/>
                        <a:t>Balance</a:t>
                      </a:r>
                      <a:endParaRPr lang="en-US" sz="2400" dirty="0"/>
                    </a:p>
                  </a:txBody>
                  <a:tcPr/>
                </a:tc>
                <a:tc>
                  <a:txBody>
                    <a:bodyPr/>
                    <a:lstStyle/>
                    <a:p>
                      <a:pPr algn="ctr"/>
                      <a:r>
                        <a:rPr lang="en-US" sz="2400" dirty="0" smtClean="0"/>
                        <a:t>Payment</a:t>
                      </a:r>
                      <a:endParaRPr lang="en-US" sz="2400" dirty="0"/>
                    </a:p>
                  </a:txBody>
                  <a:tcPr/>
                </a:tc>
                <a:tc>
                  <a:txBody>
                    <a:bodyPr/>
                    <a:lstStyle/>
                    <a:p>
                      <a:pPr algn="ctr"/>
                      <a:r>
                        <a:rPr lang="en-US" sz="2400" dirty="0" smtClean="0"/>
                        <a:t>Rate</a:t>
                      </a:r>
                      <a:endParaRPr lang="en-US" sz="2400" dirty="0"/>
                    </a:p>
                  </a:txBody>
                  <a:tcPr/>
                </a:tc>
              </a:tr>
              <a:tr h="370840">
                <a:tc>
                  <a:txBody>
                    <a:bodyPr/>
                    <a:lstStyle/>
                    <a:p>
                      <a:r>
                        <a:rPr lang="en-US" sz="2300" dirty="0" smtClean="0"/>
                        <a:t>HELOC</a:t>
                      </a:r>
                      <a:endParaRPr lang="en-US" sz="2300" dirty="0"/>
                    </a:p>
                  </a:txBody>
                  <a:tcPr/>
                </a:tc>
                <a:tc>
                  <a:txBody>
                    <a:bodyPr/>
                    <a:lstStyle/>
                    <a:p>
                      <a:pPr algn="ctr"/>
                      <a:r>
                        <a:rPr lang="en-US" sz="2300" dirty="0" smtClean="0"/>
                        <a:t>$8,896.01</a:t>
                      </a:r>
                      <a:endParaRPr lang="en-US" sz="2300" dirty="0"/>
                    </a:p>
                  </a:txBody>
                  <a:tcPr/>
                </a:tc>
                <a:tc>
                  <a:txBody>
                    <a:bodyPr/>
                    <a:lstStyle/>
                    <a:p>
                      <a:pPr algn="ctr"/>
                      <a:r>
                        <a:rPr lang="en-US" sz="2300" dirty="0" smtClean="0"/>
                        <a:t>$609</a:t>
                      </a:r>
                      <a:endParaRPr lang="en-US" sz="2300" dirty="0"/>
                    </a:p>
                  </a:txBody>
                  <a:tcPr/>
                </a:tc>
                <a:tc>
                  <a:txBody>
                    <a:bodyPr/>
                    <a:lstStyle/>
                    <a:p>
                      <a:pPr algn="ctr"/>
                      <a:r>
                        <a:rPr lang="en-US" sz="2300" dirty="0" smtClean="0"/>
                        <a:t>7.9%</a:t>
                      </a:r>
                      <a:endParaRPr lang="en-US" sz="2300" dirty="0"/>
                    </a:p>
                  </a:txBody>
                  <a:tcPr/>
                </a:tc>
              </a:tr>
              <a:tr h="370840">
                <a:tc>
                  <a:txBody>
                    <a:bodyPr/>
                    <a:lstStyle/>
                    <a:p>
                      <a:r>
                        <a:rPr lang="en-US" sz="2300" smtClean="0"/>
                        <a:t>AUTO</a:t>
                      </a:r>
                      <a:r>
                        <a:rPr lang="en-US" sz="2300" baseline="0" smtClean="0"/>
                        <a:t> </a:t>
                      </a:r>
                      <a:endParaRPr lang="en-US" sz="2300" dirty="0"/>
                    </a:p>
                  </a:txBody>
                  <a:tcPr/>
                </a:tc>
                <a:tc>
                  <a:txBody>
                    <a:bodyPr/>
                    <a:lstStyle/>
                    <a:p>
                      <a:pPr algn="ctr"/>
                      <a:r>
                        <a:rPr lang="en-US" sz="2300" dirty="0" smtClean="0"/>
                        <a:t>$10,856.83</a:t>
                      </a:r>
                      <a:endParaRPr lang="en-US" sz="2300" dirty="0"/>
                    </a:p>
                  </a:txBody>
                  <a:tcPr/>
                </a:tc>
                <a:tc>
                  <a:txBody>
                    <a:bodyPr/>
                    <a:lstStyle/>
                    <a:p>
                      <a:pPr algn="ctr"/>
                      <a:r>
                        <a:rPr lang="en-US" sz="2300" dirty="0" smtClean="0"/>
                        <a:t>$406</a:t>
                      </a:r>
                      <a:endParaRPr lang="en-US" sz="2300" dirty="0"/>
                    </a:p>
                  </a:txBody>
                  <a:tcPr/>
                </a:tc>
                <a:tc>
                  <a:txBody>
                    <a:bodyPr/>
                    <a:lstStyle/>
                    <a:p>
                      <a:pPr algn="ctr"/>
                      <a:r>
                        <a:rPr lang="en-US" sz="2300" dirty="0" smtClean="0"/>
                        <a:t>8%</a:t>
                      </a: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algn="ctr"/>
                      <a:endParaRPr lang="en-US" sz="2300" dirty="0"/>
                    </a:p>
                  </a:txBody>
                  <a:tcPr/>
                </a:tc>
              </a:tr>
              <a:tr h="370840">
                <a:tc>
                  <a:txBody>
                    <a:bodyPr/>
                    <a:lstStyle/>
                    <a:p>
                      <a:r>
                        <a:rPr lang="en-US" sz="2300" b="1" dirty="0" smtClean="0"/>
                        <a:t>TOTALS: </a:t>
                      </a:r>
                      <a:endParaRPr lang="en-US" sz="2300" b="1" dirty="0"/>
                    </a:p>
                  </a:txBody>
                  <a:tcPr/>
                </a:tc>
                <a:tc>
                  <a:txBody>
                    <a:bodyPr/>
                    <a:lstStyle/>
                    <a:p>
                      <a:pPr algn="ctr"/>
                      <a:r>
                        <a:rPr lang="en-US" sz="2300" b="1" dirty="0" smtClean="0"/>
                        <a:t>$19,752.84</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
        <p:nvSpPr>
          <p:cNvPr id="11" name="Rectangle 10"/>
          <p:cNvSpPr/>
          <p:nvPr/>
        </p:nvSpPr>
        <p:spPr>
          <a:xfrm>
            <a:off x="6741117" y="1796145"/>
            <a:ext cx="2103120" cy="457200"/>
          </a:xfrm>
          <a:prstGeom prst="rect">
            <a:avLst/>
          </a:prstGeom>
          <a:solidFill>
            <a:schemeClr val="accent2">
              <a:alpha val="17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792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10" name="Table 9"/>
          <p:cNvGraphicFramePr>
            <a:graphicFrameLocks noGrp="1"/>
          </p:cNvGraphicFramePr>
          <p:nvPr>
            <p:extLst>
              <p:ext uri="{D42A27DB-BD31-4B8C-83A1-F6EECF244321}">
                <p14:modId xmlns:p14="http://schemas.microsoft.com/office/powerpoint/2010/main" val="2785563740"/>
              </p:ext>
            </p:extLst>
          </p:nvPr>
        </p:nvGraphicFramePr>
        <p:xfrm>
          <a:off x="2629724" y="1341121"/>
          <a:ext cx="8255444" cy="4434840"/>
        </p:xfrm>
        <a:graphic>
          <a:graphicData uri="http://schemas.openxmlformats.org/drawingml/2006/table">
            <a:tbl>
              <a:tblPr firstRow="1" bandRow="1">
                <a:tableStyleId>{F5AB1C69-6EDB-4FF4-983F-18BD219EF322}</a:tableStyleId>
              </a:tblPr>
              <a:tblGrid>
                <a:gridCol w="2063861"/>
                <a:gridCol w="2063861"/>
                <a:gridCol w="2063861"/>
                <a:gridCol w="2063861"/>
              </a:tblGrid>
              <a:tr h="370840">
                <a:tc>
                  <a:txBody>
                    <a:bodyPr/>
                    <a:lstStyle/>
                    <a:p>
                      <a:r>
                        <a:rPr lang="en-US" sz="2400" dirty="0" smtClean="0"/>
                        <a:t>Debt</a:t>
                      </a:r>
                      <a:endParaRPr lang="en-US" sz="2400" dirty="0"/>
                    </a:p>
                  </a:txBody>
                  <a:tcPr/>
                </a:tc>
                <a:tc>
                  <a:txBody>
                    <a:bodyPr/>
                    <a:lstStyle/>
                    <a:p>
                      <a:pPr algn="ctr"/>
                      <a:r>
                        <a:rPr lang="en-US" sz="2400" dirty="0" smtClean="0"/>
                        <a:t>Balance</a:t>
                      </a:r>
                      <a:endParaRPr lang="en-US" sz="2400" dirty="0"/>
                    </a:p>
                  </a:txBody>
                  <a:tcPr/>
                </a:tc>
                <a:tc>
                  <a:txBody>
                    <a:bodyPr/>
                    <a:lstStyle/>
                    <a:p>
                      <a:pPr algn="ctr"/>
                      <a:r>
                        <a:rPr lang="en-US" sz="2400" dirty="0" smtClean="0"/>
                        <a:t>Payment</a:t>
                      </a:r>
                      <a:endParaRPr lang="en-US" sz="2400" dirty="0"/>
                    </a:p>
                  </a:txBody>
                  <a:tcPr/>
                </a:tc>
                <a:tc>
                  <a:txBody>
                    <a:bodyPr/>
                    <a:lstStyle/>
                    <a:p>
                      <a:pPr algn="ctr"/>
                      <a:r>
                        <a:rPr lang="en-US" sz="2400" dirty="0" smtClean="0"/>
                        <a:t>Rate</a:t>
                      </a:r>
                      <a:endParaRPr lang="en-US" sz="2400" dirty="0"/>
                    </a:p>
                  </a:txBody>
                  <a:tcPr/>
                </a:tc>
              </a:tr>
              <a:tr h="370840">
                <a:tc>
                  <a:txBody>
                    <a:bodyPr/>
                    <a:lstStyle/>
                    <a:p>
                      <a:r>
                        <a:rPr lang="en-US" sz="2300" dirty="0" smtClean="0"/>
                        <a:t>AUTO</a:t>
                      </a:r>
                      <a:r>
                        <a:rPr lang="en-US" sz="2300" baseline="0" dirty="0" smtClean="0"/>
                        <a:t> </a:t>
                      </a:r>
                      <a:endParaRPr lang="en-US" sz="2300" dirty="0"/>
                    </a:p>
                  </a:txBody>
                  <a:tcPr/>
                </a:tc>
                <a:tc>
                  <a:txBody>
                    <a:bodyPr/>
                    <a:lstStyle/>
                    <a:p>
                      <a:pPr algn="ctr"/>
                      <a:r>
                        <a:rPr lang="en-US" sz="2300" dirty="0" smtClean="0"/>
                        <a:t>$5,243.51</a:t>
                      </a:r>
                      <a:endParaRPr lang="en-US" sz="2300" dirty="0"/>
                    </a:p>
                  </a:txBody>
                  <a:tcPr/>
                </a:tc>
                <a:tc>
                  <a:txBody>
                    <a:bodyPr/>
                    <a:lstStyle/>
                    <a:p>
                      <a:pPr algn="ctr"/>
                      <a:r>
                        <a:rPr lang="en-US" sz="2300" dirty="0" smtClean="0"/>
                        <a:t>$1,015</a:t>
                      </a:r>
                      <a:endParaRPr lang="en-US" sz="2300" dirty="0"/>
                    </a:p>
                  </a:txBody>
                  <a:tcPr/>
                </a:tc>
                <a:tc>
                  <a:txBody>
                    <a:bodyPr/>
                    <a:lstStyle/>
                    <a:p>
                      <a:pPr algn="ctr"/>
                      <a:r>
                        <a:rPr lang="en-US" sz="2300" dirty="0" smtClean="0"/>
                        <a:t>8%</a:t>
                      </a: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algn="ctr"/>
                      <a:endParaRPr lang="en-US" sz="2300" dirty="0"/>
                    </a:p>
                  </a:txBody>
                  <a:tcPr/>
                </a:tc>
              </a:tr>
              <a:tr h="370840">
                <a:tc>
                  <a:txBody>
                    <a:bodyPr/>
                    <a:lstStyle/>
                    <a:p>
                      <a:r>
                        <a:rPr lang="en-US" sz="2300" b="1" dirty="0" smtClean="0"/>
                        <a:t>TOTALS: </a:t>
                      </a:r>
                      <a:endParaRPr lang="en-US" sz="2300" b="1" dirty="0"/>
                    </a:p>
                  </a:txBody>
                  <a:tcPr/>
                </a:tc>
                <a:tc>
                  <a:txBody>
                    <a:bodyPr/>
                    <a:lstStyle/>
                    <a:p>
                      <a:pPr algn="ctr"/>
                      <a:r>
                        <a:rPr lang="en-US" sz="2300" b="1" dirty="0" smtClean="0"/>
                        <a:t>$5,243.51</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
        <p:nvSpPr>
          <p:cNvPr id="11" name="Rectangle 10"/>
          <p:cNvSpPr/>
          <p:nvPr/>
        </p:nvSpPr>
        <p:spPr>
          <a:xfrm>
            <a:off x="6741117" y="1796145"/>
            <a:ext cx="2103120" cy="457200"/>
          </a:xfrm>
          <a:prstGeom prst="rect">
            <a:avLst/>
          </a:prstGeom>
          <a:solidFill>
            <a:schemeClr val="accent2">
              <a:alpha val="17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649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10" name="Table 9"/>
          <p:cNvGraphicFramePr>
            <a:graphicFrameLocks noGrp="1"/>
          </p:cNvGraphicFramePr>
          <p:nvPr>
            <p:extLst>
              <p:ext uri="{D42A27DB-BD31-4B8C-83A1-F6EECF244321}">
                <p14:modId xmlns:p14="http://schemas.microsoft.com/office/powerpoint/2010/main" val="1430345723"/>
              </p:ext>
            </p:extLst>
          </p:nvPr>
        </p:nvGraphicFramePr>
        <p:xfrm>
          <a:off x="2629724" y="1341121"/>
          <a:ext cx="8255444" cy="4434840"/>
        </p:xfrm>
        <a:graphic>
          <a:graphicData uri="http://schemas.openxmlformats.org/drawingml/2006/table">
            <a:tbl>
              <a:tblPr firstRow="1" bandRow="1">
                <a:tableStyleId>{F5AB1C69-6EDB-4FF4-983F-18BD219EF322}</a:tableStyleId>
              </a:tblPr>
              <a:tblGrid>
                <a:gridCol w="2063861"/>
                <a:gridCol w="2063861"/>
                <a:gridCol w="2063861"/>
                <a:gridCol w="2063861"/>
              </a:tblGrid>
              <a:tr h="370840">
                <a:tc>
                  <a:txBody>
                    <a:bodyPr/>
                    <a:lstStyle/>
                    <a:p>
                      <a:r>
                        <a:rPr lang="en-US" sz="2400" dirty="0" smtClean="0"/>
                        <a:t>Debt</a:t>
                      </a:r>
                      <a:endParaRPr lang="en-US" sz="2400" dirty="0"/>
                    </a:p>
                  </a:txBody>
                  <a:tcPr/>
                </a:tc>
                <a:tc>
                  <a:txBody>
                    <a:bodyPr/>
                    <a:lstStyle/>
                    <a:p>
                      <a:pPr algn="ctr"/>
                      <a:r>
                        <a:rPr lang="en-US" sz="2400" dirty="0" smtClean="0"/>
                        <a:t>Balance</a:t>
                      </a:r>
                      <a:endParaRPr lang="en-US" sz="2400" dirty="0"/>
                    </a:p>
                  </a:txBody>
                  <a:tcPr/>
                </a:tc>
                <a:tc>
                  <a:txBody>
                    <a:bodyPr/>
                    <a:lstStyle/>
                    <a:p>
                      <a:pPr algn="ctr"/>
                      <a:r>
                        <a:rPr lang="en-US" sz="2400" dirty="0" smtClean="0"/>
                        <a:t>Payment</a:t>
                      </a:r>
                      <a:endParaRPr lang="en-US" sz="2400" dirty="0"/>
                    </a:p>
                  </a:txBody>
                  <a:tcPr/>
                </a:tc>
                <a:tc>
                  <a:txBody>
                    <a:bodyPr/>
                    <a:lstStyle/>
                    <a:p>
                      <a:pPr algn="ctr"/>
                      <a:r>
                        <a:rPr lang="en-US" sz="2400" dirty="0" smtClean="0"/>
                        <a:t>Rate</a:t>
                      </a:r>
                      <a:endParaRPr lang="en-US" sz="24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sz="2300" dirty="0"/>
                    </a:p>
                  </a:txBody>
                  <a:tcPr/>
                </a:tc>
                <a:tc>
                  <a:txBody>
                    <a:bodyPr/>
                    <a:lstStyle/>
                    <a:p>
                      <a:pPr algn="ctr"/>
                      <a:endParaRPr lang="en-US" sz="2300" dirty="0"/>
                    </a:p>
                  </a:txBody>
                  <a:tcPr/>
                </a:tc>
                <a:tc>
                  <a:txBody>
                    <a:bodyPr/>
                    <a:lstStyle/>
                    <a:p>
                      <a:pPr algn="ctr"/>
                      <a:endParaRPr lang="en-US" sz="2300" dirty="0"/>
                    </a:p>
                  </a:txBody>
                  <a:tcPr/>
                </a:tc>
                <a:tc>
                  <a:txBody>
                    <a:bodyPr/>
                    <a:lstStyle/>
                    <a:p>
                      <a:pPr algn="ctr"/>
                      <a:endParaRPr lang="en-US" sz="2300" dirty="0"/>
                    </a:p>
                  </a:txBody>
                  <a:tcPr/>
                </a:tc>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pPr algn="ctr"/>
                      <a:endParaRPr lang="en-US" sz="2300" dirty="0"/>
                    </a:p>
                  </a:txBody>
                  <a:tcPr/>
                </a:tc>
              </a:tr>
              <a:tr h="370840">
                <a:tc>
                  <a:txBody>
                    <a:bodyPr/>
                    <a:lstStyle/>
                    <a:p>
                      <a:r>
                        <a:rPr lang="en-US" sz="2300" b="1" dirty="0" smtClean="0"/>
                        <a:t>TOTALS: </a:t>
                      </a:r>
                      <a:endParaRPr lang="en-US" sz="2300" b="1" dirty="0"/>
                    </a:p>
                  </a:txBody>
                  <a:tcPr/>
                </a:tc>
                <a:tc>
                  <a:txBody>
                    <a:bodyPr/>
                    <a:lstStyle/>
                    <a:p>
                      <a:pPr algn="ctr"/>
                      <a:r>
                        <a:rPr lang="en-US" sz="2300" b="1" dirty="0" smtClean="0"/>
                        <a:t>DEBT</a:t>
                      </a:r>
                      <a:r>
                        <a:rPr lang="en-US" sz="2300" b="1" baseline="0" dirty="0" smtClean="0"/>
                        <a:t> FREE!</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
        <p:nvSpPr>
          <p:cNvPr id="11" name="Rectangle 10"/>
          <p:cNvSpPr/>
          <p:nvPr/>
        </p:nvSpPr>
        <p:spPr>
          <a:xfrm>
            <a:off x="4654326" y="5318761"/>
            <a:ext cx="2103120" cy="457200"/>
          </a:xfrm>
          <a:prstGeom prst="rect">
            <a:avLst/>
          </a:prstGeom>
          <a:solidFill>
            <a:schemeClr val="accent2">
              <a:alpha val="17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7085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26" presetClass="emph" presetSubtype="0" fill="hold" grpId="1" nodeType="after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7547"/>
          <a:stretch/>
        </p:blipFill>
        <p:spPr>
          <a:xfrm>
            <a:off x="6088504" y="0"/>
            <a:ext cx="6103496"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4" name="Group 3"/>
          <p:cNvGrpSpPr/>
          <p:nvPr/>
        </p:nvGrpSpPr>
        <p:grpSpPr>
          <a:xfrm>
            <a:off x="826007" y="0"/>
            <a:ext cx="4649239" cy="1667264"/>
            <a:chOff x="826007" y="0"/>
            <a:chExt cx="4649239" cy="1667264"/>
          </a:xfrm>
        </p:grpSpPr>
        <p:sp>
          <p:nvSpPr>
            <p:cNvPr id="8" name="TextBox 7">
              <a:extLst>
                <a:ext uri="{FF2B5EF4-FFF2-40B4-BE49-F238E27FC236}">
                  <a16:creationId xmlns:a16="http://schemas.microsoft.com/office/drawing/2014/main" xmlns="" id="{E742F038-7124-4F62-80E7-5DCD31A1CC93}"/>
                </a:ext>
              </a:extLst>
            </p:cNvPr>
            <p:cNvSpPr txBox="1"/>
            <p:nvPr/>
          </p:nvSpPr>
          <p:spPr>
            <a:xfrm>
              <a:off x="826007" y="1082489"/>
              <a:ext cx="4649239" cy="584775"/>
            </a:xfrm>
            <a:prstGeom prst="rect">
              <a:avLst/>
            </a:prstGeom>
            <a:noFill/>
          </p:spPr>
          <p:txBody>
            <a:bodyPr wrap="square" rtlCol="0">
              <a:spAutoFit/>
            </a:bodyPr>
            <a:lstStyle/>
            <a:p>
              <a:r>
                <a:rPr lang="en-US" sz="3200" dirty="0" smtClean="0">
                  <a:solidFill>
                    <a:prstClr val="black">
                      <a:lumMod val="50000"/>
                      <a:lumOff val="50000"/>
                    </a:prstClr>
                  </a:solidFill>
                  <a:latin typeface="Century Gothic" panose="020B0502020202020204" pitchFamily="34" charset="0"/>
                </a:rPr>
                <a:t>DEBT </a:t>
              </a:r>
              <a:r>
                <a:rPr lang="en-US" sz="3200" b="1" dirty="0" smtClean="0">
                  <a:solidFill>
                    <a:prstClr val="black">
                      <a:lumMod val="50000"/>
                      <a:lumOff val="50000"/>
                    </a:prstClr>
                  </a:solidFill>
                  <a:latin typeface="Century Gothic" panose="020B0502020202020204" pitchFamily="34" charset="0"/>
                </a:rPr>
                <a:t>STACKING</a:t>
              </a:r>
              <a:endParaRPr lang="en-US" sz="3200" b="1" dirty="0">
                <a:solidFill>
                  <a:prstClr val="black">
                    <a:lumMod val="50000"/>
                    <a:lumOff val="50000"/>
                  </a:prstClr>
                </a:solidFill>
                <a:latin typeface="Century Gothic" panose="020B0502020202020204" pitchFamily="34" charset="0"/>
              </a:endParaRPr>
            </a:p>
          </p:txBody>
        </p:sp>
        <p:cxnSp>
          <p:nvCxnSpPr>
            <p:cNvPr id="6" name="Straight Connector 5"/>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xmlns="" id="{D822F3F4-702C-49C3-8D06-CE20D575A6B1}"/>
              </a:ext>
            </a:extLst>
          </p:cNvPr>
          <p:cNvGrpSpPr/>
          <p:nvPr/>
        </p:nvGrpSpPr>
        <p:grpSpPr>
          <a:xfrm>
            <a:off x="5011445" y="2163057"/>
            <a:ext cx="2163658" cy="2524265"/>
            <a:chOff x="629126" y="1866603"/>
            <a:chExt cx="2194562" cy="2560320"/>
          </a:xfrm>
        </p:grpSpPr>
        <p:sp>
          <p:nvSpPr>
            <p:cNvPr id="21" name="Flowchart: Manual Operation 20">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xmlns="" id="{5D3D4BA2-A523-41E2-8910-97EC2384FE6A}"/>
                </a:ext>
              </a:extLst>
            </p:cNvPr>
            <p:cNvSpPr/>
            <p:nvPr/>
          </p:nvSpPr>
          <p:spPr>
            <a:xfrm rot="5400000">
              <a:off x="446247" y="2049482"/>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nvGrpSpPr>
          <p:cNvPr id="11" name="Group 10"/>
          <p:cNvGrpSpPr/>
          <p:nvPr/>
        </p:nvGrpSpPr>
        <p:grpSpPr>
          <a:xfrm>
            <a:off x="5503728" y="2836866"/>
            <a:ext cx="1190244" cy="1190244"/>
            <a:chOff x="5503728" y="2836866"/>
            <a:chExt cx="1190244" cy="1190244"/>
          </a:xfrm>
        </p:grpSpPr>
        <p:grpSp>
          <p:nvGrpSpPr>
            <p:cNvPr id="9" name="Group 8"/>
            <p:cNvGrpSpPr/>
            <p:nvPr/>
          </p:nvGrpSpPr>
          <p:grpSpPr>
            <a:xfrm flipH="1">
              <a:off x="5756483" y="3101641"/>
              <a:ext cx="671538" cy="671538"/>
              <a:chOff x="5756483" y="3101641"/>
              <a:chExt cx="671538" cy="671538"/>
            </a:xfrm>
          </p:grpSpPr>
          <p:pic>
            <p:nvPicPr>
              <p:cNvPr id="2" name="Picture 1"/>
              <p:cNvPicPr>
                <a:picLocks noChangeAspect="1"/>
              </p:cNvPicPr>
              <p:nvPr/>
            </p:nvPicPr>
            <p:blipFill rotWithShape="1">
              <a:blip r:embed="rId7"/>
              <a:srcRect r="49888"/>
              <a:stretch/>
            </p:blipFill>
            <p:spPr>
              <a:xfrm>
                <a:off x="5759941" y="3101641"/>
                <a:ext cx="336059" cy="665656"/>
              </a:xfrm>
              <a:prstGeom prst="rect">
                <a:avLst/>
              </a:prstGeom>
            </p:spPr>
          </p:pic>
          <p:sp>
            <p:nvSpPr>
              <p:cNvPr id="5" name="Oval 4"/>
              <p:cNvSpPr/>
              <p:nvPr/>
            </p:nvSpPr>
            <p:spPr>
              <a:xfrm>
                <a:off x="5756483" y="3101641"/>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0" name="Oval 9"/>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9" name="TextBox 18">
            <a:extLst>
              <a:ext uri="{FF2B5EF4-FFF2-40B4-BE49-F238E27FC236}">
                <a16:creationId xmlns:a16="http://schemas.microsoft.com/office/drawing/2014/main" xmlns="" id="{2D6E3723-E1C7-404D-8940-A5F951B598F8}"/>
              </a:ext>
            </a:extLst>
          </p:cNvPr>
          <p:cNvSpPr txBox="1"/>
          <p:nvPr/>
        </p:nvSpPr>
        <p:spPr>
          <a:xfrm>
            <a:off x="830785" y="2797699"/>
            <a:ext cx="3869442" cy="1200329"/>
          </a:xfrm>
          <a:prstGeom prst="rect">
            <a:avLst/>
          </a:prstGeom>
          <a:noFill/>
        </p:spPr>
        <p:txBody>
          <a:bodyPr wrap="square" rtlCol="0">
            <a:spAutoFit/>
          </a:bodyPr>
          <a:lstStyle/>
          <a:p>
            <a:r>
              <a:rPr lang="en-US" sz="2400" dirty="0" smtClean="0">
                <a:solidFill>
                  <a:srgbClr val="7F7F7F"/>
                </a:solidFill>
                <a:latin typeface="Calibri Light" panose="020F0302020204030204" pitchFamily="34" charset="0"/>
                <a:cs typeface="Calibri Light" panose="020F0302020204030204" pitchFamily="34" charset="0"/>
              </a:rPr>
              <a:t>Rank debt and repay based on interest rate- pay off highest rate card first. </a:t>
            </a:r>
            <a:endParaRPr lang="en-US" sz="2400" dirty="0">
              <a:solidFill>
                <a:srgbClr val="7F7F7F"/>
              </a:solidFill>
              <a:latin typeface="Calibri Light" panose="020F0302020204030204" pitchFamily="34" charset="0"/>
              <a:cs typeface="Calibri Light" panose="020F0302020204030204" pitchFamily="34" charset="0"/>
            </a:endParaRPr>
          </a:p>
        </p:txBody>
      </p:sp>
    </p:spTree>
    <p:custDataLst>
      <p:tags r:id="rId1"/>
    </p:custDataLst>
    <p:extLst>
      <p:ext uri="{BB962C8B-B14F-4D97-AF65-F5344CB8AC3E}">
        <p14:creationId xmlns:p14="http://schemas.microsoft.com/office/powerpoint/2010/main" val="3628017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D822F3F4-702C-49C3-8D06-CE20D575A6B1}"/>
              </a:ext>
            </a:extLst>
          </p:cNvPr>
          <p:cNvGrpSpPr/>
          <p:nvPr/>
        </p:nvGrpSpPr>
        <p:grpSpPr>
          <a:xfrm>
            <a:off x="262246" y="2220505"/>
            <a:ext cx="2614946" cy="3050768"/>
            <a:chOff x="632988" y="1870466"/>
            <a:chExt cx="2194562" cy="2560320"/>
          </a:xfrm>
          <a:solidFill>
            <a:schemeClr val="bg1">
              <a:lumMod val="90000"/>
            </a:schemeClr>
          </a:solidFill>
        </p:grpSpPr>
        <p:sp>
          <p:nvSpPr>
            <p:cNvPr id="22" name="Flowchart: Manual Operation 21">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xmlns="" id="{354507D8-2A10-4B23-94A6-0401BDA1E526}"/>
              </a:ext>
            </a:extLst>
          </p:cNvPr>
          <p:cNvSpPr txBox="1"/>
          <p:nvPr/>
        </p:nvSpPr>
        <p:spPr>
          <a:xfrm>
            <a:off x="291513" y="3387138"/>
            <a:ext cx="2614945" cy="70788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WARNING SIGNS</a:t>
            </a:r>
            <a:endParaRPr lang="en-US" sz="2000" b="1" spc="600" dirty="0">
              <a:solidFill>
                <a:srgbClr val="FFFFFF"/>
              </a:solidFill>
              <a:latin typeface="Century Gothic" panose="020B0502020202020204" pitchFamily="34" charset="0"/>
            </a:endParaRPr>
          </a:p>
        </p:txBody>
      </p:sp>
      <p:pic>
        <p:nvPicPr>
          <p:cNvPr id="34" name="Picture 3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5" name="Group 14"/>
          <p:cNvGrpSpPr/>
          <p:nvPr/>
        </p:nvGrpSpPr>
        <p:grpSpPr>
          <a:xfrm>
            <a:off x="3276995" y="2220506"/>
            <a:ext cx="2627776" cy="3050768"/>
            <a:chOff x="3276995" y="2220506"/>
            <a:chExt cx="2627776" cy="3050768"/>
          </a:xfrm>
          <a:solidFill>
            <a:schemeClr val="bg1">
              <a:lumMod val="90000"/>
            </a:schemeClr>
          </a:solidFill>
        </p:grpSpPr>
        <p:grpSp>
          <p:nvGrpSpPr>
            <p:cNvPr id="24" name="Group 23">
              <a:extLst>
                <a:ext uri="{FF2B5EF4-FFF2-40B4-BE49-F238E27FC236}">
                  <a16:creationId xmlns:a16="http://schemas.microsoft.com/office/drawing/2014/main" xmlns="" id="{D822F3F4-702C-49C3-8D06-CE20D575A6B1}"/>
                </a:ext>
              </a:extLst>
            </p:cNvPr>
            <p:cNvGrpSpPr/>
            <p:nvPr/>
          </p:nvGrpSpPr>
          <p:grpSpPr>
            <a:xfrm>
              <a:off x="3279767" y="2220506"/>
              <a:ext cx="2614947" cy="3050768"/>
              <a:chOff x="632989" y="1870467"/>
              <a:chExt cx="2194563" cy="2560320"/>
            </a:xfrm>
            <a:grpFill/>
          </p:grpSpPr>
          <p:sp>
            <p:nvSpPr>
              <p:cNvPr id="25" name="Flowchart: Manual Operation 24">
                <a:extLst>
                  <a:ext uri="{FF2B5EF4-FFF2-40B4-BE49-F238E27FC236}">
                    <a16:creationId xmlns:a16="http://schemas.microsoft.com/office/drawing/2014/main" xmlns="" id="{13968875-6991-453A-8772-B599413D69A9}"/>
                  </a:ext>
                </a:extLst>
              </p:cNvPr>
              <p:cNvSpPr/>
              <p:nvPr/>
            </p:nvSpPr>
            <p:spPr>
              <a:xfrm rot="5400000">
                <a:off x="-95658" y="2599116"/>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xmlns=""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xmlns="" id="{354507D8-2A10-4B23-94A6-0401BDA1E526}"/>
                </a:ext>
              </a:extLst>
            </p:cNvPr>
            <p:cNvSpPr txBox="1"/>
            <p:nvPr/>
          </p:nvSpPr>
          <p:spPr>
            <a:xfrm>
              <a:off x="3276995" y="3125528"/>
              <a:ext cx="2627776" cy="1231106"/>
            </a:xfrm>
            <a:prstGeom prst="rect">
              <a:avLst/>
            </a:prstGeom>
            <a:grp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YOUR OWN RESOURCES</a:t>
              </a:r>
              <a:endParaRPr lang="en-US" b="1" spc="600" dirty="0">
                <a:solidFill>
                  <a:srgbClr val="FFFFFF"/>
                </a:solidFill>
                <a:latin typeface="Century Gothic" panose="020B0502020202020204" pitchFamily="34" charset="0"/>
              </a:endParaRPr>
            </a:p>
          </p:txBody>
        </p:sp>
      </p:grpSp>
      <p:grpSp>
        <p:nvGrpSpPr>
          <p:cNvPr id="17" name="Group 16"/>
          <p:cNvGrpSpPr/>
          <p:nvPr/>
        </p:nvGrpSpPr>
        <p:grpSpPr>
          <a:xfrm>
            <a:off x="6294517" y="2220505"/>
            <a:ext cx="2614947" cy="3050768"/>
            <a:chOff x="6294517" y="2220505"/>
            <a:chExt cx="2614947" cy="3050768"/>
          </a:xfrm>
        </p:grpSpPr>
        <p:grpSp>
          <p:nvGrpSpPr>
            <p:cNvPr id="27" name="Group 26">
              <a:extLst>
                <a:ext uri="{FF2B5EF4-FFF2-40B4-BE49-F238E27FC236}">
                  <a16:creationId xmlns:a16="http://schemas.microsoft.com/office/drawing/2014/main" xmlns="" id="{D822F3F4-702C-49C3-8D06-CE20D575A6B1}"/>
                </a:ext>
              </a:extLst>
            </p:cNvPr>
            <p:cNvGrpSpPr/>
            <p:nvPr/>
          </p:nvGrpSpPr>
          <p:grpSpPr>
            <a:xfrm>
              <a:off x="6294517" y="2220505"/>
              <a:ext cx="2614946" cy="3050768"/>
              <a:chOff x="630664" y="1870468"/>
              <a:chExt cx="2194562" cy="2560321"/>
            </a:xfrm>
          </p:grpSpPr>
          <p:sp>
            <p:nvSpPr>
              <p:cNvPr id="28" name="Flowchart: Manual Operation 27">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xmlns=""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xmlns="" id="{354507D8-2A10-4B23-94A6-0401BDA1E526}"/>
                </a:ext>
              </a:extLst>
            </p:cNvPr>
            <p:cNvSpPr txBox="1"/>
            <p:nvPr/>
          </p:nvSpPr>
          <p:spPr>
            <a:xfrm>
              <a:off x="6294517" y="3233249"/>
              <a:ext cx="2614947" cy="954107"/>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CREDITORS</a:t>
              </a:r>
              <a:endParaRPr lang="en-US" sz="2000" b="1" spc="600" dirty="0">
                <a:solidFill>
                  <a:srgbClr val="FFFFFF"/>
                </a:solidFill>
                <a:latin typeface="Century Gothic" panose="020B0502020202020204" pitchFamily="34" charset="0"/>
              </a:endParaRPr>
            </a:p>
          </p:txBody>
        </p:sp>
      </p:grpSp>
      <p:grpSp>
        <p:nvGrpSpPr>
          <p:cNvPr id="38" name="Group 37"/>
          <p:cNvGrpSpPr/>
          <p:nvPr/>
        </p:nvGrpSpPr>
        <p:grpSpPr>
          <a:xfrm>
            <a:off x="9312039" y="2220505"/>
            <a:ext cx="2627774" cy="3050769"/>
            <a:chOff x="9312039" y="2220505"/>
            <a:chExt cx="2627774" cy="3050769"/>
          </a:xfrm>
          <a:solidFill>
            <a:schemeClr val="bg1">
              <a:lumMod val="90000"/>
            </a:schemeClr>
          </a:solidFill>
        </p:grpSpPr>
        <p:grpSp>
          <p:nvGrpSpPr>
            <p:cNvPr id="30" name="Group 29">
              <a:extLst>
                <a:ext uri="{FF2B5EF4-FFF2-40B4-BE49-F238E27FC236}">
                  <a16:creationId xmlns:a16="http://schemas.microsoft.com/office/drawing/2014/main" xmlns="" id="{D822F3F4-702C-49C3-8D06-CE20D575A6B1}"/>
                </a:ext>
              </a:extLst>
            </p:cNvPr>
            <p:cNvGrpSpPr/>
            <p:nvPr/>
          </p:nvGrpSpPr>
          <p:grpSpPr>
            <a:xfrm>
              <a:off x="9312039" y="2220505"/>
              <a:ext cx="2614946" cy="3050769"/>
              <a:chOff x="630666" y="1870468"/>
              <a:chExt cx="2194562" cy="2560321"/>
            </a:xfrm>
            <a:grpFill/>
          </p:grpSpPr>
          <p:sp>
            <p:nvSpPr>
              <p:cNvPr id="31" name="Flowchart: Manual Operation 30">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xmlns=""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xmlns="" id="{354507D8-2A10-4B23-94A6-0401BDA1E526}"/>
                </a:ext>
              </a:extLst>
            </p:cNvPr>
            <p:cNvSpPr txBox="1"/>
            <p:nvPr/>
          </p:nvSpPr>
          <p:spPr>
            <a:xfrm>
              <a:off x="9324866" y="3237107"/>
              <a:ext cx="2614947" cy="954107"/>
            </a:xfrm>
            <a:prstGeom prst="rect">
              <a:avLst/>
            </a:prstGeom>
            <a:grp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A 3</a:t>
              </a:r>
              <a:r>
                <a:rPr lang="en-US" b="1" spc="600" baseline="30000" dirty="0" smtClean="0">
                  <a:solidFill>
                    <a:srgbClr val="FFFFFF"/>
                  </a:solidFill>
                  <a:latin typeface="Century Gothic" panose="020B0502020202020204" pitchFamily="34" charset="0"/>
                </a:rPr>
                <a:t>RD</a:t>
              </a:r>
              <a:r>
                <a:rPr lang="en-US" b="1" spc="600" dirty="0" smtClean="0">
                  <a:solidFill>
                    <a:srgbClr val="FFFFFF"/>
                  </a:solidFill>
                  <a:latin typeface="Century Gothic" panose="020B0502020202020204" pitchFamily="34" charset="0"/>
                </a:rPr>
                <a:t> PARTY</a:t>
              </a:r>
              <a:endParaRPr lang="en-US" b="1" spc="600" dirty="0">
                <a:solidFill>
                  <a:srgbClr val="FFFFFF"/>
                </a:solidFill>
                <a:latin typeface="Century Gothic" panose="020B0502020202020204" pitchFamily="34" charset="0"/>
              </a:endParaRP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xmlns=""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smtClean="0">
                  <a:solidFill>
                    <a:prstClr val="black">
                      <a:lumMod val="50000"/>
                      <a:lumOff val="50000"/>
                    </a:prstClr>
                  </a:solidFill>
                  <a:latin typeface="Century Gothic" panose="020B0502020202020204" pitchFamily="34" charset="0"/>
                </a:rPr>
                <a:t>AGENDA</a:t>
              </a:r>
              <a:endParaRPr lang="en-US" sz="3200" b="1" dirty="0">
                <a:solidFill>
                  <a:prstClr val="black">
                    <a:lumMod val="50000"/>
                    <a:lumOff val="50000"/>
                  </a:prstClr>
                </a:solidFill>
                <a:latin typeface="Century Gothic" panose="020B0502020202020204" pitchFamily="34" charset="0"/>
              </a:endParaRP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845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50"/>
                                  </p:stCondLst>
                                  <p:childTnLst>
                                    <p:animEffect transition="out" filter="fade">
                                      <p:cBhvr>
                                        <p:cTn id="6" dur="1000" tmFilter="0, 0; .2, .5; .8, .5; 1, 0"/>
                                        <p:tgtEl>
                                          <p:spTgt spid="17"/>
                                        </p:tgtEl>
                                      </p:cBhvr>
                                    </p:animEffect>
                                    <p:animScale>
                                      <p:cBhvr>
                                        <p:cTn id="7"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458" y="-53340"/>
            <a:ext cx="12204458" cy="6911340"/>
            <a:chOff x="-12458" y="-53340"/>
            <a:chExt cx="12204458" cy="691134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9726" b="5191"/>
            <a:stretch/>
          </p:blipFill>
          <p:spPr>
            <a:xfrm>
              <a:off x="0" y="0"/>
              <a:ext cx="12192000" cy="6858000"/>
            </a:xfrm>
            <a:prstGeom prst="rect">
              <a:avLst/>
            </a:prstGeom>
          </p:spPr>
        </p:pic>
        <p:sp>
          <p:nvSpPr>
            <p:cNvPr id="17" name="Rectangle 16"/>
            <p:cNvSpPr/>
            <p:nvPr/>
          </p:nvSpPr>
          <p:spPr>
            <a:xfrm>
              <a:off x="-12458" y="-53340"/>
              <a:ext cx="12204458" cy="6911340"/>
            </a:xfrm>
            <a:prstGeom prst="rect">
              <a:avLst/>
            </a:prstGeom>
            <a:gradFill flip="none" rotWithShape="1">
              <a:gsLst>
                <a:gs pos="0">
                  <a:srgbClr val="FFFFFF">
                    <a:alpha val="90000"/>
                  </a:srgbClr>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21" name="Rectangle 20"/>
          <p:cNvSpPr/>
          <p:nvPr/>
        </p:nvSpPr>
        <p:spPr>
          <a:xfrm>
            <a:off x="0" y="619311"/>
            <a:ext cx="4569218" cy="91300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pc="600" dirty="0" smtClean="0">
                <a:solidFill>
                  <a:srgbClr val="F3F3F3"/>
                </a:solidFill>
                <a:latin typeface="Century Gothic" panose="020B0502020202020204" pitchFamily="34" charset="0"/>
              </a:rPr>
              <a:t>1. Make The Call</a:t>
            </a:r>
            <a:endParaRPr lang="en-US" sz="2800" spc="600" dirty="0">
              <a:solidFill>
                <a:srgbClr val="F3F3F3"/>
              </a:solidFill>
              <a:latin typeface="Century Gothic" panose="020B0502020202020204" pitchFamily="34" charset="0"/>
            </a:endParaRPr>
          </a:p>
        </p:txBody>
      </p:sp>
      <p:sp>
        <p:nvSpPr>
          <p:cNvPr id="23" name="Rectangle 22"/>
          <p:cNvSpPr/>
          <p:nvPr/>
        </p:nvSpPr>
        <p:spPr>
          <a:xfrm>
            <a:off x="0" y="1823271"/>
            <a:ext cx="4569218" cy="91300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pc="600" dirty="0" smtClean="0">
                <a:solidFill>
                  <a:srgbClr val="F3F3F3"/>
                </a:solidFill>
                <a:latin typeface="Century Gothic" panose="020B0502020202020204" pitchFamily="34" charset="0"/>
              </a:rPr>
              <a:t>2. Speak With  </a:t>
            </a:r>
          </a:p>
          <a:p>
            <a:pPr lvl="1"/>
            <a:r>
              <a:rPr lang="en-US" sz="2800" spc="600" dirty="0" smtClean="0">
                <a:solidFill>
                  <a:srgbClr val="F3F3F3"/>
                </a:solidFill>
                <a:latin typeface="Century Gothic" panose="020B0502020202020204" pitchFamily="34" charset="0"/>
              </a:rPr>
              <a:t> Decision Maker </a:t>
            </a:r>
            <a:endParaRPr lang="en-US" sz="2800" spc="600" dirty="0">
              <a:solidFill>
                <a:srgbClr val="F3F3F3"/>
              </a:solidFill>
              <a:latin typeface="Century Gothic" panose="020B0502020202020204" pitchFamily="34" charset="0"/>
            </a:endParaRPr>
          </a:p>
        </p:txBody>
      </p:sp>
      <p:sp>
        <p:nvSpPr>
          <p:cNvPr id="24" name="Rectangle 23"/>
          <p:cNvSpPr/>
          <p:nvPr/>
        </p:nvSpPr>
        <p:spPr>
          <a:xfrm>
            <a:off x="-12458" y="3027231"/>
            <a:ext cx="4569218" cy="91300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pc="600" dirty="0" smtClean="0">
                <a:solidFill>
                  <a:srgbClr val="F3F3F3"/>
                </a:solidFill>
                <a:latin typeface="Century Gothic" panose="020B0502020202020204" pitchFamily="34" charset="0"/>
              </a:rPr>
              <a:t>3. Know Options</a:t>
            </a:r>
            <a:endParaRPr lang="en-US" sz="2800" spc="600" dirty="0">
              <a:solidFill>
                <a:srgbClr val="F3F3F3"/>
              </a:solidFill>
              <a:latin typeface="Century Gothic" panose="020B0502020202020204" pitchFamily="34" charset="0"/>
            </a:endParaRPr>
          </a:p>
        </p:txBody>
      </p:sp>
      <p:sp>
        <p:nvSpPr>
          <p:cNvPr id="25" name="Rectangle 24"/>
          <p:cNvSpPr/>
          <p:nvPr/>
        </p:nvSpPr>
        <p:spPr>
          <a:xfrm>
            <a:off x="-12458" y="4231191"/>
            <a:ext cx="4569218" cy="91300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pc="600" dirty="0" smtClean="0">
                <a:solidFill>
                  <a:srgbClr val="F3F3F3"/>
                </a:solidFill>
                <a:latin typeface="Century Gothic" panose="020B0502020202020204" pitchFamily="34" charset="0"/>
              </a:rPr>
              <a:t>4. Propose New </a:t>
            </a:r>
          </a:p>
          <a:p>
            <a:pPr lvl="1"/>
            <a:r>
              <a:rPr lang="en-US" sz="2800" spc="600" dirty="0" smtClean="0">
                <a:solidFill>
                  <a:srgbClr val="F3F3F3"/>
                </a:solidFill>
                <a:latin typeface="Century Gothic" panose="020B0502020202020204" pitchFamily="34" charset="0"/>
              </a:rPr>
              <a:t> Payment</a:t>
            </a:r>
            <a:endParaRPr lang="en-US" sz="2800" spc="600" dirty="0">
              <a:solidFill>
                <a:srgbClr val="F3F3F3"/>
              </a:solidFill>
              <a:latin typeface="Century Gothic" panose="020B0502020202020204" pitchFamily="34" charset="0"/>
            </a:endParaRPr>
          </a:p>
        </p:txBody>
      </p:sp>
      <p:sp>
        <p:nvSpPr>
          <p:cNvPr id="26" name="Rectangle 25"/>
          <p:cNvSpPr/>
          <p:nvPr/>
        </p:nvSpPr>
        <p:spPr>
          <a:xfrm>
            <a:off x="0" y="5435151"/>
            <a:ext cx="4569218" cy="913006"/>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pc="600" dirty="0" smtClean="0">
                <a:solidFill>
                  <a:srgbClr val="F3F3F3"/>
                </a:solidFill>
                <a:latin typeface="Century Gothic" panose="020B0502020202020204" pitchFamily="34" charset="0"/>
              </a:rPr>
              <a:t>5. Make a Paper </a:t>
            </a:r>
          </a:p>
          <a:p>
            <a:pPr lvl="1"/>
            <a:r>
              <a:rPr lang="en-US" sz="2800" spc="600" dirty="0">
                <a:solidFill>
                  <a:srgbClr val="F3F3F3"/>
                </a:solidFill>
                <a:latin typeface="Century Gothic" panose="020B0502020202020204" pitchFamily="34" charset="0"/>
              </a:rPr>
              <a:t> </a:t>
            </a:r>
            <a:r>
              <a:rPr lang="en-US" sz="2800" spc="600" dirty="0" smtClean="0">
                <a:solidFill>
                  <a:srgbClr val="F3F3F3"/>
                </a:solidFill>
                <a:latin typeface="Century Gothic" panose="020B0502020202020204" pitchFamily="34" charset="0"/>
              </a:rPr>
              <a:t>Trail</a:t>
            </a:r>
            <a:endParaRPr lang="en-US" sz="2800" spc="600" dirty="0">
              <a:solidFill>
                <a:srgbClr val="F3F3F3"/>
              </a:solidFill>
              <a:latin typeface="Century Gothic" panose="020B0502020202020204" pitchFamily="34" charset="0"/>
            </a:endParaRPr>
          </a:p>
        </p:txBody>
      </p:sp>
      <p:sp>
        <p:nvSpPr>
          <p:cNvPr id="11" name="Rectangle 10"/>
          <p:cNvSpPr/>
          <p:nvPr/>
        </p:nvSpPr>
        <p:spPr>
          <a:xfrm>
            <a:off x="7303167" y="4260963"/>
            <a:ext cx="4888833" cy="85346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7F7F7F"/>
                </a:solidFill>
                <a:latin typeface="Century Gothic" panose="020B0502020202020204" pitchFamily="34" charset="0"/>
              </a:rPr>
              <a:t>Communicating with a Creditor</a:t>
            </a:r>
            <a:endParaRPr lang="en-US" sz="2800" spc="600" dirty="0">
              <a:solidFill>
                <a:srgbClr val="7F7F7F"/>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62404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2" name="Group 1"/>
          <p:cNvGrpSpPr/>
          <p:nvPr/>
        </p:nvGrpSpPr>
        <p:grpSpPr>
          <a:xfrm>
            <a:off x="1279868" y="0"/>
            <a:ext cx="5482953" cy="1667264"/>
            <a:chOff x="1279868" y="0"/>
            <a:chExt cx="5482953" cy="1667264"/>
          </a:xfrm>
        </p:grpSpPr>
        <p:sp>
          <p:nvSpPr>
            <p:cNvPr id="162" name="TextBox 161">
              <a:extLst>
                <a:ext uri="{FF2B5EF4-FFF2-40B4-BE49-F238E27FC236}">
                  <a16:creationId xmlns:a16="http://schemas.microsoft.com/office/drawing/2014/main" xmlns="" id="{E742F038-7124-4F62-80E7-5DCD31A1CC93}"/>
                </a:ext>
              </a:extLst>
            </p:cNvPr>
            <p:cNvSpPr txBox="1"/>
            <p:nvPr/>
          </p:nvSpPr>
          <p:spPr>
            <a:xfrm>
              <a:off x="1289868" y="1082489"/>
              <a:ext cx="5472953" cy="584775"/>
            </a:xfrm>
            <a:prstGeom prst="rect">
              <a:avLst/>
            </a:prstGeom>
            <a:noFill/>
          </p:spPr>
          <p:txBody>
            <a:bodyPr wrap="square" rtlCol="0">
              <a:spAutoFit/>
            </a:bodyPr>
            <a:lstStyle/>
            <a:p>
              <a:r>
                <a:rPr lang="en-US" sz="3200" dirty="0">
                  <a:solidFill>
                    <a:prstClr val="black">
                      <a:lumMod val="50000"/>
                      <a:lumOff val="50000"/>
                    </a:prstClr>
                  </a:solidFill>
                  <a:latin typeface="Century Gothic" panose="020B0502020202020204" pitchFamily="34" charset="0"/>
                </a:rPr>
                <a:t>GREENPATH</a:t>
              </a:r>
              <a:r>
                <a:rPr lang="en-US" sz="3200" b="1" dirty="0">
                  <a:solidFill>
                    <a:prstClr val="black">
                      <a:lumMod val="50000"/>
                      <a:lumOff val="50000"/>
                    </a:prstClr>
                  </a:solidFill>
                  <a:latin typeface="Century Gothic" panose="020B0502020202020204" pitchFamily="34" charset="0"/>
                </a:rPr>
                <a:t> SERVICES</a:t>
              </a:r>
            </a:p>
          </p:txBody>
        </p:sp>
        <p:cxnSp>
          <p:nvCxnSpPr>
            <p:cNvPr id="163" name="Straight Connector 162"/>
            <p:cNvCxnSpPr/>
            <p:nvPr/>
          </p:nvCxnSpPr>
          <p:spPr>
            <a:xfrm>
              <a:off x="1279868"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37191" y="2228057"/>
            <a:ext cx="2843353" cy="3458409"/>
            <a:chOff x="937191" y="2228057"/>
            <a:chExt cx="2843353" cy="3458409"/>
          </a:xfrm>
        </p:grpSpPr>
        <p:grpSp>
          <p:nvGrpSpPr>
            <p:cNvPr id="14" name="Group 13"/>
            <p:cNvGrpSpPr/>
            <p:nvPr/>
          </p:nvGrpSpPr>
          <p:grpSpPr>
            <a:xfrm>
              <a:off x="1275789" y="2228057"/>
              <a:ext cx="2170228" cy="2531930"/>
              <a:chOff x="1275789" y="2228057"/>
              <a:chExt cx="2170228" cy="2531930"/>
            </a:xfrm>
          </p:grpSpPr>
          <p:grpSp>
            <p:nvGrpSpPr>
              <p:cNvPr id="13" name="Group 12"/>
              <p:cNvGrpSpPr/>
              <p:nvPr/>
            </p:nvGrpSpPr>
            <p:grpSpPr>
              <a:xfrm>
                <a:off x="1275789" y="2228057"/>
                <a:ext cx="2170228" cy="2531930"/>
                <a:chOff x="1275789" y="2228057"/>
                <a:chExt cx="2170228" cy="2531930"/>
              </a:xfrm>
            </p:grpSpPr>
            <p:grpSp>
              <p:nvGrpSpPr>
                <p:cNvPr id="164" name="Group 163"/>
                <p:cNvGrpSpPr/>
                <p:nvPr/>
              </p:nvGrpSpPr>
              <p:grpSpPr>
                <a:xfrm>
                  <a:off x="1275789" y="2228057"/>
                  <a:ext cx="2170228" cy="2531930"/>
                  <a:chOff x="5000726" y="2163035"/>
                  <a:chExt cx="2170228" cy="2531930"/>
                </a:xfrm>
              </p:grpSpPr>
              <p:grpSp>
                <p:nvGrpSpPr>
                  <p:cNvPr id="165" name="Group 164">
                    <a:extLst>
                      <a:ext uri="{FF2B5EF4-FFF2-40B4-BE49-F238E27FC236}">
                        <a16:creationId xmlns:a16="http://schemas.microsoft.com/office/drawing/2014/main" xmlns="" id="{D822F3F4-702C-49C3-8D06-CE20D575A6B1}"/>
                      </a:ext>
                    </a:extLst>
                  </p:cNvPr>
                  <p:cNvGrpSpPr/>
                  <p:nvPr/>
                </p:nvGrpSpPr>
                <p:grpSpPr>
                  <a:xfrm>
                    <a:off x="5000726" y="2163035"/>
                    <a:ext cx="2170228" cy="2531930"/>
                    <a:chOff x="632989" y="1862399"/>
                    <a:chExt cx="2194562" cy="2560320"/>
                  </a:xfrm>
                </p:grpSpPr>
                <p:sp>
                  <p:nvSpPr>
                    <p:cNvPr id="167" name="Flowchart: Manual Operation 166">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68" name="Freeform: Shape 6">
                      <a:extLst>
                        <a:ext uri="{FF2B5EF4-FFF2-40B4-BE49-F238E27FC236}">
                          <a16:creationId xmlns:a16="http://schemas.microsoft.com/office/drawing/2014/main" xmlns=""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66" name="Rectangle 16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85" name="Group 184">
                  <a:extLst>
                    <a:ext uri="{FF2B5EF4-FFF2-40B4-BE49-F238E27FC236}">
                      <a16:creationId xmlns:a16="http://schemas.microsoft.com/office/drawing/2014/main" xmlns="" id="{D822F3F4-702C-49C3-8D06-CE20D575A6B1}"/>
                    </a:ext>
                  </a:extLst>
                </p:cNvPr>
                <p:cNvGrpSpPr/>
                <p:nvPr/>
              </p:nvGrpSpPr>
              <p:grpSpPr>
                <a:xfrm flipH="1">
                  <a:off x="1545619" y="2546871"/>
                  <a:ext cx="1630524" cy="1902277"/>
                  <a:chOff x="619396" y="1862399"/>
                  <a:chExt cx="2194561" cy="2560320"/>
                </a:xfrm>
                <a:solidFill>
                  <a:srgbClr val="FFFFFF">
                    <a:alpha val="75000"/>
                  </a:srgbClr>
                </a:solidFill>
              </p:grpSpPr>
              <p:sp>
                <p:nvSpPr>
                  <p:cNvPr id="187" name="Flowchart: Manual Operation 186">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8" name="Freeform: Shape 6">
                    <a:extLst>
                      <a:ext uri="{FF2B5EF4-FFF2-40B4-BE49-F238E27FC236}">
                        <a16:creationId xmlns:a16="http://schemas.microsoft.com/office/drawing/2014/main" xmlns=""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38" name="Group 37"/>
              <p:cNvGrpSpPr/>
              <p:nvPr/>
            </p:nvGrpSpPr>
            <p:grpSpPr>
              <a:xfrm>
                <a:off x="1888251" y="2902730"/>
                <a:ext cx="950807" cy="1156151"/>
                <a:chOff x="959417" y="3696234"/>
                <a:chExt cx="1970558" cy="2635748"/>
              </a:xfrm>
            </p:grpSpPr>
            <p:grpSp>
              <p:nvGrpSpPr>
                <p:cNvPr id="39" name="Group 38"/>
                <p:cNvGrpSpPr/>
                <p:nvPr/>
              </p:nvGrpSpPr>
              <p:grpSpPr>
                <a:xfrm rot="3886919">
                  <a:off x="1033888" y="3962736"/>
                  <a:ext cx="1924924" cy="1391919"/>
                  <a:chOff x="3180294" y="3356769"/>
                  <a:chExt cx="1924924" cy="1391919"/>
                </a:xfrm>
              </p:grpSpPr>
              <p:grpSp>
                <p:nvGrpSpPr>
                  <p:cNvPr id="50" name="Group 49"/>
                  <p:cNvGrpSpPr/>
                  <p:nvPr/>
                </p:nvGrpSpPr>
                <p:grpSpPr>
                  <a:xfrm flipH="1">
                    <a:off x="3186789" y="3832672"/>
                    <a:ext cx="1861580" cy="916016"/>
                    <a:chOff x="479061" y="1967476"/>
                    <a:chExt cx="844312" cy="415455"/>
                  </a:xfrm>
                </p:grpSpPr>
                <p:sp>
                  <p:nvSpPr>
                    <p:cNvPr id="71" name="Rounded Rectangle 70"/>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2" name="Plaque 71"/>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3" name="Oval 72"/>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4" name="Oval 73"/>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5" name="Oval 74"/>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6" name="Oval 75"/>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7" name="Oval 76"/>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8" name="Oval 77"/>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solidFill>
                          <a:srgbClr val="F3F3F3"/>
                        </a:solidFill>
                      </a:endParaRPr>
                    </a:p>
                  </p:txBody>
                </p:sp>
                <p:cxnSp>
                  <p:nvCxnSpPr>
                    <p:cNvPr id="79" name="Straight Connector 78"/>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1033286" flipH="1">
                    <a:off x="3180294" y="3601066"/>
                    <a:ext cx="1861580" cy="916016"/>
                    <a:chOff x="479061" y="1967476"/>
                    <a:chExt cx="844312" cy="415455"/>
                  </a:xfrm>
                </p:grpSpPr>
                <p:sp>
                  <p:nvSpPr>
                    <p:cNvPr id="62" name="Rounded Rectangle 61"/>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3" name="Plaque 62"/>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4" name="Oval 63"/>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5" name="Oval 64"/>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6" name="Oval 65"/>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7" name="Oval 66"/>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8" name="Oval 67"/>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9" name="Oval 68"/>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400" dirty="0">
                        <a:solidFill>
                          <a:srgbClr val="F3F3F3"/>
                        </a:solidFill>
                      </a:endParaRPr>
                    </a:p>
                  </p:txBody>
                </p:sp>
                <p:cxnSp>
                  <p:nvCxnSpPr>
                    <p:cNvPr id="70" name="Straight Connector 69"/>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2025168" flipH="1">
                    <a:off x="3243638" y="3356769"/>
                    <a:ext cx="1861580" cy="916016"/>
                    <a:chOff x="479061" y="1967476"/>
                    <a:chExt cx="844312" cy="415455"/>
                  </a:xfrm>
                </p:grpSpPr>
                <p:sp>
                  <p:nvSpPr>
                    <p:cNvPr id="53" name="Rounded Rectangle 52"/>
                    <p:cNvSpPr/>
                    <p:nvPr/>
                  </p:nvSpPr>
                  <p:spPr>
                    <a:xfrm>
                      <a:off x="479061" y="1967476"/>
                      <a:ext cx="844312" cy="415455"/>
                    </a:xfrm>
                    <a:prstGeom prst="roundRect">
                      <a:avLst>
                        <a:gd name="adj" fmla="val 7393"/>
                      </a:avLst>
                    </a:prstGeom>
                    <a:solidFill>
                      <a:srgbClr val="027B38"/>
                    </a:solidFill>
                    <a:ln>
                      <a:solidFill>
                        <a:srgbClr val="027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4" name="Plaque 53"/>
                    <p:cNvSpPr/>
                    <p:nvPr/>
                  </p:nvSpPr>
                  <p:spPr>
                    <a:xfrm>
                      <a:off x="533506" y="2002656"/>
                      <a:ext cx="735423" cy="345096"/>
                    </a:xfrm>
                    <a:prstGeom prst="plaqu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5" name="Oval 54"/>
                    <p:cNvSpPr/>
                    <p:nvPr/>
                  </p:nvSpPr>
                  <p:spPr>
                    <a:xfrm>
                      <a:off x="507331" y="198716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6" name="Oval 55"/>
                    <p:cNvSpPr/>
                    <p:nvPr/>
                  </p:nvSpPr>
                  <p:spPr>
                    <a:xfrm>
                      <a:off x="507330" y="2312990"/>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7" name="Oval 56"/>
                    <p:cNvSpPr/>
                    <p:nvPr/>
                  </p:nvSpPr>
                  <p:spPr>
                    <a:xfrm>
                      <a:off x="1242753" y="2312991"/>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8" name="Oval 57"/>
                    <p:cNvSpPr/>
                    <p:nvPr/>
                  </p:nvSpPr>
                  <p:spPr>
                    <a:xfrm>
                      <a:off x="1242753" y="1987998"/>
                      <a:ext cx="52350" cy="52350"/>
                    </a:xfrm>
                    <a:prstGeom prst="ellipse">
                      <a:avLst/>
                    </a:prstGeom>
                    <a:solidFill>
                      <a:srgbClr val="92C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59" name="Oval 58"/>
                    <p:cNvSpPr/>
                    <p:nvPr/>
                  </p:nvSpPr>
                  <p:spPr>
                    <a:xfrm>
                      <a:off x="721549" y="2028622"/>
                      <a:ext cx="359335" cy="293164"/>
                    </a:xfrm>
                    <a:prstGeom prst="ellipse">
                      <a:avLst/>
                    </a:prstGeom>
                    <a:solidFill>
                      <a:srgbClr val="027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60" name="Oval 59"/>
                    <p:cNvSpPr/>
                    <p:nvPr/>
                  </p:nvSpPr>
                  <p:spPr>
                    <a:xfrm>
                      <a:off x="744170" y="2047926"/>
                      <a:ext cx="312011" cy="25455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000" dirty="0">
                          <a:solidFill>
                            <a:srgbClr val="F3F3F3"/>
                          </a:solidFill>
                        </a:rPr>
                        <a:t>S</a:t>
                      </a:r>
                    </a:p>
                  </p:txBody>
                </p:sp>
                <p:cxnSp>
                  <p:nvCxnSpPr>
                    <p:cNvPr id="61" name="Straight Connector 60"/>
                    <p:cNvCxnSpPr/>
                    <p:nvPr/>
                  </p:nvCxnSpPr>
                  <p:spPr>
                    <a:xfrm>
                      <a:off x="902354" y="2085492"/>
                      <a:ext cx="0" cy="191252"/>
                    </a:xfrm>
                    <a:prstGeom prst="line">
                      <a:avLst/>
                    </a:prstGeom>
                    <a:ln w="12700" cap="rnd">
                      <a:solidFill>
                        <a:srgbClr val="F3F3F3"/>
                      </a:solidFill>
                      <a:round/>
                    </a:ln>
                  </p:spPr>
                  <p:style>
                    <a:lnRef idx="1">
                      <a:schemeClr val="accent1"/>
                    </a:lnRef>
                    <a:fillRef idx="0">
                      <a:schemeClr val="accent1"/>
                    </a:fillRef>
                    <a:effectRef idx="0">
                      <a:schemeClr val="accent1"/>
                    </a:effectRef>
                    <a:fontRef idx="minor">
                      <a:schemeClr val="tx1"/>
                    </a:fontRef>
                  </p:style>
                </p:cxnSp>
              </p:grpSp>
            </p:grpSp>
            <p:grpSp>
              <p:nvGrpSpPr>
                <p:cNvPr id="40" name="Group 39"/>
                <p:cNvGrpSpPr/>
                <p:nvPr/>
              </p:nvGrpSpPr>
              <p:grpSpPr>
                <a:xfrm>
                  <a:off x="959417" y="4830797"/>
                  <a:ext cx="1970558" cy="1501185"/>
                  <a:chOff x="6181344" y="2644095"/>
                  <a:chExt cx="1970558" cy="1501185"/>
                </a:xfrm>
              </p:grpSpPr>
              <p:sp>
                <p:nvSpPr>
                  <p:cNvPr id="41" name="Rounded Rectangle 40"/>
                  <p:cNvSpPr/>
                  <p:nvPr/>
                </p:nvSpPr>
                <p:spPr>
                  <a:xfrm>
                    <a:off x="6181344" y="2644095"/>
                    <a:ext cx="1944624" cy="1501185"/>
                  </a:xfrm>
                  <a:prstGeom prst="roundRect">
                    <a:avLst>
                      <a:gd name="adj" fmla="val 12606"/>
                    </a:avLst>
                  </a:prstGeom>
                  <a:solidFill>
                    <a:srgbClr val="E98B1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grpSp>
                <p:nvGrpSpPr>
                  <p:cNvPr id="42" name="Group 41"/>
                  <p:cNvGrpSpPr/>
                  <p:nvPr/>
                </p:nvGrpSpPr>
                <p:grpSpPr>
                  <a:xfrm>
                    <a:off x="6248400" y="2651670"/>
                    <a:ext cx="1816608" cy="1493610"/>
                    <a:chOff x="6248400" y="2651670"/>
                    <a:chExt cx="1816608" cy="1493610"/>
                  </a:xfrm>
                </p:grpSpPr>
                <p:sp>
                  <p:nvSpPr>
                    <p:cNvPr id="48" name="Rounded Rectangle 47"/>
                    <p:cNvSpPr/>
                    <p:nvPr/>
                  </p:nvSpPr>
                  <p:spPr>
                    <a:xfrm>
                      <a:off x="6248400" y="2651670"/>
                      <a:ext cx="1816608" cy="1493610"/>
                    </a:xfrm>
                    <a:prstGeom prst="roundRect">
                      <a:avLst>
                        <a:gd name="adj" fmla="val 10545"/>
                      </a:avLst>
                    </a:prstGeom>
                    <a:solidFill>
                      <a:srgbClr val="F49C0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sp>
                  <p:nvSpPr>
                    <p:cNvPr id="49" name="Rounded Rectangle 48"/>
                    <p:cNvSpPr/>
                    <p:nvPr/>
                  </p:nvSpPr>
                  <p:spPr>
                    <a:xfrm>
                      <a:off x="6313385" y="2718816"/>
                      <a:ext cx="1672374" cy="1353312"/>
                    </a:xfrm>
                    <a:prstGeom prst="roundRect">
                      <a:avLst>
                        <a:gd name="adj" fmla="val 5967"/>
                      </a:avLst>
                    </a:prstGeom>
                    <a:noFill/>
                    <a:ln w="19050">
                      <a:solidFill>
                        <a:schemeClr val="accent2">
                          <a:lumMod val="60000"/>
                          <a:lumOff val="40000"/>
                        </a:schemeClr>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3F3F3"/>
                        </a:solidFill>
                      </a:endParaRPr>
                    </a:p>
                  </p:txBody>
                </p:sp>
              </p:grpSp>
              <p:sp>
                <p:nvSpPr>
                  <p:cNvPr id="44" name="Rounded Rectangle 43"/>
                  <p:cNvSpPr/>
                  <p:nvPr/>
                </p:nvSpPr>
                <p:spPr>
                  <a:xfrm>
                    <a:off x="8050744" y="3236675"/>
                    <a:ext cx="101158" cy="367164"/>
                  </a:xfrm>
                  <a:prstGeom prst="roundRect">
                    <a:avLst/>
                  </a:prstGeom>
                  <a:solidFill>
                    <a:srgbClr val="CA62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5" name="Freeform 44"/>
                  <p:cNvSpPr/>
                  <p:nvPr/>
                </p:nvSpPr>
                <p:spPr>
                  <a:xfrm>
                    <a:off x="7265159" y="3236674"/>
                    <a:ext cx="799849" cy="367164"/>
                  </a:xfrm>
                  <a:custGeom>
                    <a:avLst/>
                    <a:gdLst>
                      <a:gd name="connsiteX0" fmla="*/ 161544 w 802630"/>
                      <a:gd name="connsiteY0" fmla="*/ 0 h 367164"/>
                      <a:gd name="connsiteX1" fmla="*/ 316992 w 802630"/>
                      <a:gd name="connsiteY1" fmla="*/ 0 h 367164"/>
                      <a:gd name="connsiteX2" fmla="*/ 323088 w 802630"/>
                      <a:gd name="connsiteY2" fmla="*/ 0 h 367164"/>
                      <a:gd name="connsiteX3" fmla="*/ 802630 w 802630"/>
                      <a:gd name="connsiteY3" fmla="*/ 0 h 367164"/>
                      <a:gd name="connsiteX4" fmla="*/ 802630 w 802630"/>
                      <a:gd name="connsiteY4" fmla="*/ 367164 h 367164"/>
                      <a:gd name="connsiteX5" fmla="*/ 323088 w 802630"/>
                      <a:gd name="connsiteY5" fmla="*/ 367164 h 367164"/>
                      <a:gd name="connsiteX6" fmla="*/ 316992 w 802630"/>
                      <a:gd name="connsiteY6" fmla="*/ 367164 h 367164"/>
                      <a:gd name="connsiteX7" fmla="*/ 161544 w 802630"/>
                      <a:gd name="connsiteY7" fmla="*/ 367164 h 367164"/>
                      <a:gd name="connsiteX8" fmla="*/ 0 w 802630"/>
                      <a:gd name="connsiteY8" fmla="*/ 183582 h 367164"/>
                      <a:gd name="connsiteX9" fmla="*/ 161544 w 802630"/>
                      <a:gd name="connsiteY9" fmla="*/ 0 h 36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630" h="367164">
                        <a:moveTo>
                          <a:pt x="161544" y="0"/>
                        </a:moveTo>
                        <a:lnTo>
                          <a:pt x="316992" y="0"/>
                        </a:lnTo>
                        <a:lnTo>
                          <a:pt x="323088" y="0"/>
                        </a:lnTo>
                        <a:lnTo>
                          <a:pt x="802630" y="0"/>
                        </a:lnTo>
                        <a:lnTo>
                          <a:pt x="802630" y="367164"/>
                        </a:lnTo>
                        <a:lnTo>
                          <a:pt x="323088" y="367164"/>
                        </a:lnTo>
                        <a:lnTo>
                          <a:pt x="316992" y="367164"/>
                        </a:lnTo>
                        <a:lnTo>
                          <a:pt x="161544" y="367164"/>
                        </a:lnTo>
                        <a:cubicBezTo>
                          <a:pt x="72326" y="367164"/>
                          <a:pt x="0" y="284972"/>
                          <a:pt x="0" y="183582"/>
                        </a:cubicBezTo>
                        <a:cubicBezTo>
                          <a:pt x="0" y="82192"/>
                          <a:pt x="72326" y="0"/>
                          <a:pt x="161544" y="0"/>
                        </a:cubicBezTo>
                        <a:close/>
                      </a:path>
                    </a:pathLst>
                  </a:custGeom>
                  <a:solidFill>
                    <a:srgbClr val="D173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6" name="Oval 45"/>
                  <p:cNvSpPr/>
                  <p:nvPr/>
                </p:nvSpPr>
                <p:spPr>
                  <a:xfrm>
                    <a:off x="7370149" y="3317902"/>
                    <a:ext cx="204708" cy="204708"/>
                  </a:xfrm>
                  <a:prstGeom prst="ellipse">
                    <a:avLst/>
                  </a:prstGeom>
                  <a:solidFill>
                    <a:srgbClr val="F2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7" name="Oval 46"/>
                  <p:cNvSpPr/>
                  <p:nvPr/>
                </p:nvSpPr>
                <p:spPr>
                  <a:xfrm>
                    <a:off x="7405194" y="3327207"/>
                    <a:ext cx="169180" cy="186098"/>
                  </a:xfrm>
                  <a:prstGeom prst="ellipse">
                    <a:avLst/>
                  </a:prstGeom>
                  <a:solidFill>
                    <a:srgbClr val="D8B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grpSp>
        <p:sp>
          <p:nvSpPr>
            <p:cNvPr id="189" name="TextBox 188">
              <a:extLst>
                <a:ext uri="{FF2B5EF4-FFF2-40B4-BE49-F238E27FC236}">
                  <a16:creationId xmlns:a16="http://schemas.microsoft.com/office/drawing/2014/main" xmlns="" id="{354507D8-2A10-4B23-94A6-0401BDA1E526}"/>
                </a:ext>
              </a:extLst>
            </p:cNvPr>
            <p:cNvSpPr txBox="1"/>
            <p:nvPr/>
          </p:nvSpPr>
          <p:spPr>
            <a:xfrm>
              <a:off x="937191" y="5040135"/>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FINANCIAL ASSESSMENTS</a:t>
              </a:r>
            </a:p>
          </p:txBody>
        </p:sp>
      </p:grpSp>
      <p:grpSp>
        <p:nvGrpSpPr>
          <p:cNvPr id="16" name="Group 15"/>
          <p:cNvGrpSpPr/>
          <p:nvPr/>
        </p:nvGrpSpPr>
        <p:grpSpPr>
          <a:xfrm>
            <a:off x="3546605" y="2227117"/>
            <a:ext cx="2843353" cy="3459349"/>
            <a:chOff x="3546605" y="2227117"/>
            <a:chExt cx="2843353" cy="3459349"/>
          </a:xfrm>
        </p:grpSpPr>
        <p:grpSp>
          <p:nvGrpSpPr>
            <p:cNvPr id="9" name="Group 8"/>
            <p:cNvGrpSpPr/>
            <p:nvPr/>
          </p:nvGrpSpPr>
          <p:grpSpPr>
            <a:xfrm>
              <a:off x="3885467" y="2227117"/>
              <a:ext cx="2170228" cy="2531930"/>
              <a:chOff x="3885467" y="2227117"/>
              <a:chExt cx="2170228" cy="2531930"/>
            </a:xfrm>
          </p:grpSpPr>
          <p:grpSp>
            <p:nvGrpSpPr>
              <p:cNvPr id="6" name="Group 5"/>
              <p:cNvGrpSpPr/>
              <p:nvPr/>
            </p:nvGrpSpPr>
            <p:grpSpPr>
              <a:xfrm>
                <a:off x="3885467" y="2227117"/>
                <a:ext cx="2170228" cy="2531930"/>
                <a:chOff x="3888388" y="2228056"/>
                <a:chExt cx="2170228" cy="2531930"/>
              </a:xfrm>
            </p:grpSpPr>
            <p:grpSp>
              <p:nvGrpSpPr>
                <p:cNvPr id="169" name="Group 168"/>
                <p:cNvGrpSpPr/>
                <p:nvPr/>
              </p:nvGrpSpPr>
              <p:grpSpPr>
                <a:xfrm>
                  <a:off x="3888388" y="2228056"/>
                  <a:ext cx="2170228" cy="2531930"/>
                  <a:chOff x="5000726" y="2163035"/>
                  <a:chExt cx="2170228" cy="2531930"/>
                </a:xfrm>
              </p:grpSpPr>
              <p:grpSp>
                <p:nvGrpSpPr>
                  <p:cNvPr id="170" name="Group 169">
                    <a:extLst>
                      <a:ext uri="{FF2B5EF4-FFF2-40B4-BE49-F238E27FC236}">
                        <a16:creationId xmlns:a16="http://schemas.microsoft.com/office/drawing/2014/main" xmlns="" id="{D822F3F4-702C-49C3-8D06-CE20D575A6B1}"/>
                      </a:ext>
                    </a:extLst>
                  </p:cNvPr>
                  <p:cNvGrpSpPr/>
                  <p:nvPr/>
                </p:nvGrpSpPr>
                <p:grpSpPr>
                  <a:xfrm>
                    <a:off x="5000726" y="2163035"/>
                    <a:ext cx="2170228" cy="2531930"/>
                    <a:chOff x="632989" y="1862399"/>
                    <a:chExt cx="2194562" cy="2560320"/>
                  </a:xfrm>
                </p:grpSpPr>
                <p:sp>
                  <p:nvSpPr>
                    <p:cNvPr id="172" name="Flowchart: Manual Operation 171">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3" name="Freeform: Shape 6">
                      <a:extLst>
                        <a:ext uri="{FF2B5EF4-FFF2-40B4-BE49-F238E27FC236}">
                          <a16:creationId xmlns:a16="http://schemas.microsoft.com/office/drawing/2014/main" xmlns=""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71" name="Rectangle 17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1" name="Group 190">
                  <a:extLst>
                    <a:ext uri="{FF2B5EF4-FFF2-40B4-BE49-F238E27FC236}">
                      <a16:creationId xmlns:a16="http://schemas.microsoft.com/office/drawing/2014/main" xmlns="" id="{D822F3F4-702C-49C3-8D06-CE20D575A6B1}"/>
                    </a:ext>
                  </a:extLst>
                </p:cNvPr>
                <p:cNvGrpSpPr/>
                <p:nvPr/>
              </p:nvGrpSpPr>
              <p:grpSpPr>
                <a:xfrm flipH="1">
                  <a:off x="4160873" y="2549867"/>
                  <a:ext cx="1630524" cy="1902277"/>
                  <a:chOff x="619396" y="1862399"/>
                  <a:chExt cx="2194561" cy="2560320"/>
                </a:xfrm>
                <a:solidFill>
                  <a:srgbClr val="FFFFFF">
                    <a:alpha val="75000"/>
                  </a:srgbClr>
                </a:solidFill>
              </p:grpSpPr>
              <p:sp>
                <p:nvSpPr>
                  <p:cNvPr id="192" name="Flowchart: Manual Operation 191">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3" name="Freeform: Shape 6">
                    <a:extLst>
                      <a:ext uri="{FF2B5EF4-FFF2-40B4-BE49-F238E27FC236}">
                        <a16:creationId xmlns:a16="http://schemas.microsoft.com/office/drawing/2014/main" xmlns=""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88" name="Group 87"/>
              <p:cNvGrpSpPr/>
              <p:nvPr/>
            </p:nvGrpSpPr>
            <p:grpSpPr>
              <a:xfrm>
                <a:off x="4375677" y="2813251"/>
                <a:ext cx="1173208" cy="1213542"/>
                <a:chOff x="4544995" y="2397228"/>
                <a:chExt cx="3636996" cy="3762032"/>
              </a:xfrm>
            </p:grpSpPr>
            <p:sp>
              <p:nvSpPr>
                <p:cNvPr id="89" name="Freeform 88"/>
                <p:cNvSpPr/>
                <p:nvPr/>
              </p:nvSpPr>
              <p:spPr>
                <a:xfrm>
                  <a:off x="5007011" y="2644095"/>
                  <a:ext cx="2712815" cy="3515164"/>
                </a:xfrm>
                <a:custGeom>
                  <a:avLst/>
                  <a:gdLst>
                    <a:gd name="connsiteX0" fmla="*/ 1132529 w 2265057"/>
                    <a:gd name="connsiteY0" fmla="*/ 0 h 3314716"/>
                    <a:gd name="connsiteX1" fmla="*/ 2265057 w 2265057"/>
                    <a:gd name="connsiteY1" fmla="*/ 1361885 h 3314716"/>
                    <a:gd name="connsiteX2" fmla="*/ 2265057 w 2265057"/>
                    <a:gd name="connsiteY2" fmla="*/ 3314716 h 3314716"/>
                    <a:gd name="connsiteX3" fmla="*/ 0 w 2265057"/>
                    <a:gd name="connsiteY3" fmla="*/ 3314716 h 3314716"/>
                    <a:gd name="connsiteX4" fmla="*/ 0 w 2265057"/>
                    <a:gd name="connsiteY4" fmla="*/ 1361885 h 331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57" h="3314716">
                      <a:moveTo>
                        <a:pt x="1132529" y="0"/>
                      </a:moveTo>
                      <a:lnTo>
                        <a:pt x="2265057" y="1361885"/>
                      </a:lnTo>
                      <a:lnTo>
                        <a:pt x="2265057" y="3314716"/>
                      </a:lnTo>
                      <a:lnTo>
                        <a:pt x="0" y="3314716"/>
                      </a:lnTo>
                      <a:lnTo>
                        <a:pt x="0" y="1361885"/>
                      </a:lnTo>
                      <a:close/>
                    </a:path>
                  </a:pathLst>
                </a:custGeom>
                <a:solidFill>
                  <a:srgbClr val="B5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0" name="Rectangle 89"/>
                <p:cNvSpPr/>
                <p:nvPr/>
              </p:nvSpPr>
              <p:spPr>
                <a:xfrm>
                  <a:off x="5007011" y="5790540"/>
                  <a:ext cx="2712815" cy="368719"/>
                </a:xfrm>
                <a:prstGeom prst="rect">
                  <a:avLst/>
                </a:prstGeom>
                <a:solidFill>
                  <a:srgbClr val="95A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1" name="Rectangle 90"/>
                <p:cNvSpPr/>
                <p:nvPr/>
              </p:nvSpPr>
              <p:spPr>
                <a:xfrm>
                  <a:off x="5916019" y="4753156"/>
                  <a:ext cx="914400" cy="1406104"/>
                </a:xfrm>
                <a:prstGeom prst="rect">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pic>
              <p:nvPicPr>
                <p:cNvPr id="92" name="Picture 91"/>
                <p:cNvPicPr>
                  <a:picLocks noChangeAspect="1"/>
                </p:cNvPicPr>
                <p:nvPr/>
              </p:nvPicPr>
              <p:blipFill>
                <a:blip r:embed="rId6"/>
                <a:stretch>
                  <a:fillRect/>
                </a:stretch>
              </p:blipFill>
              <p:spPr>
                <a:xfrm>
                  <a:off x="4773862" y="2644094"/>
                  <a:ext cx="3179111" cy="1633074"/>
                </a:xfrm>
                <a:prstGeom prst="rect">
                  <a:avLst/>
                </a:prstGeom>
              </p:spPr>
            </p:pic>
            <p:sp>
              <p:nvSpPr>
                <p:cNvPr id="93" name="Diagonal Stripe 92"/>
                <p:cNvSpPr/>
                <p:nvPr/>
              </p:nvSpPr>
              <p:spPr>
                <a:xfrm flipV="1">
                  <a:off x="6355838" y="2397228"/>
                  <a:ext cx="1826153" cy="1907213"/>
                </a:xfrm>
                <a:prstGeom prst="diagStripe">
                  <a:avLst>
                    <a:gd name="adj" fmla="val 73063"/>
                  </a:avLst>
                </a:prstGeom>
                <a:solidFill>
                  <a:srgbClr val="E74C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4" name="Diagonal Stripe 93"/>
                <p:cNvSpPr/>
                <p:nvPr/>
              </p:nvSpPr>
              <p:spPr>
                <a:xfrm flipH="1" flipV="1">
                  <a:off x="4544995" y="2397991"/>
                  <a:ext cx="1826153" cy="1907213"/>
                </a:xfrm>
                <a:prstGeom prst="diagStripe">
                  <a:avLst>
                    <a:gd name="adj" fmla="val 73063"/>
                  </a:avLst>
                </a:prstGeom>
                <a:solidFill>
                  <a:srgbClr val="E7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5" name="Rectangle 94"/>
                <p:cNvSpPr/>
                <p:nvPr/>
              </p:nvSpPr>
              <p:spPr>
                <a:xfrm>
                  <a:off x="5916777" y="4754204"/>
                  <a:ext cx="913642" cy="203647"/>
                </a:xfrm>
                <a:prstGeom prst="rect">
                  <a:avLst/>
                </a:prstGeom>
                <a:solidFill>
                  <a:srgbClr val="C0392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96" name="Group 95"/>
                <p:cNvGrpSpPr/>
                <p:nvPr/>
              </p:nvGrpSpPr>
              <p:grpSpPr>
                <a:xfrm>
                  <a:off x="5954629" y="5428822"/>
                  <a:ext cx="187091" cy="190753"/>
                  <a:chOff x="5954629" y="5476055"/>
                  <a:chExt cx="140765" cy="143520"/>
                </a:xfrm>
              </p:grpSpPr>
              <p:sp>
                <p:nvSpPr>
                  <p:cNvPr id="99" name="Oval 98"/>
                  <p:cNvSpPr/>
                  <p:nvPr/>
                </p:nvSpPr>
                <p:spPr>
                  <a:xfrm>
                    <a:off x="5973802" y="5497983"/>
                    <a:ext cx="121592" cy="12159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00" name="Oval 99"/>
                  <p:cNvSpPr/>
                  <p:nvPr/>
                </p:nvSpPr>
                <p:spPr>
                  <a:xfrm>
                    <a:off x="5954629" y="5476055"/>
                    <a:ext cx="133751" cy="1337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97" name="Oval 96"/>
                <p:cNvSpPr/>
                <p:nvPr/>
              </p:nvSpPr>
              <p:spPr>
                <a:xfrm>
                  <a:off x="6007056" y="3727733"/>
                  <a:ext cx="703414" cy="703414"/>
                </a:xfrm>
                <a:prstGeom prst="ellipse">
                  <a:avLst/>
                </a:prstGeom>
                <a:solidFill>
                  <a:srgbClr val="29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8" name="Oval 97"/>
                <p:cNvSpPr/>
                <p:nvPr/>
              </p:nvSpPr>
              <p:spPr>
                <a:xfrm>
                  <a:off x="6027412" y="3862130"/>
                  <a:ext cx="662888" cy="569017"/>
                </a:xfrm>
                <a:prstGeom prst="ellipse">
                  <a:avLst/>
                </a:prstGeom>
                <a:solidFill>
                  <a:srgbClr val="349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0" name="TextBox 199">
              <a:extLst>
                <a:ext uri="{FF2B5EF4-FFF2-40B4-BE49-F238E27FC236}">
                  <a16:creationId xmlns:a16="http://schemas.microsoft.com/office/drawing/2014/main" xmlns="" id="{354507D8-2A10-4B23-94A6-0401BDA1E526}"/>
                </a:ext>
              </a:extLst>
            </p:cNvPr>
            <p:cNvSpPr txBox="1"/>
            <p:nvPr/>
          </p:nvSpPr>
          <p:spPr>
            <a:xfrm>
              <a:off x="3546605" y="5040135"/>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HOUSING COUNSELING</a:t>
              </a:r>
            </a:p>
          </p:txBody>
        </p:sp>
      </p:grpSp>
      <p:grpSp>
        <p:nvGrpSpPr>
          <p:cNvPr id="17" name="Group 16"/>
          <p:cNvGrpSpPr/>
          <p:nvPr/>
        </p:nvGrpSpPr>
        <p:grpSpPr>
          <a:xfrm>
            <a:off x="6216810" y="2223127"/>
            <a:ext cx="2843353" cy="3463143"/>
            <a:chOff x="6216810" y="2223127"/>
            <a:chExt cx="2843353" cy="3463143"/>
          </a:xfrm>
        </p:grpSpPr>
        <p:grpSp>
          <p:nvGrpSpPr>
            <p:cNvPr id="10" name="Group 9"/>
            <p:cNvGrpSpPr/>
            <p:nvPr/>
          </p:nvGrpSpPr>
          <p:grpSpPr>
            <a:xfrm>
              <a:off x="6555672" y="2223127"/>
              <a:ext cx="2170228" cy="2531930"/>
              <a:chOff x="6555672" y="2223127"/>
              <a:chExt cx="2170228" cy="2531930"/>
            </a:xfrm>
          </p:grpSpPr>
          <p:grpSp>
            <p:nvGrpSpPr>
              <p:cNvPr id="7" name="Group 6"/>
              <p:cNvGrpSpPr/>
              <p:nvPr/>
            </p:nvGrpSpPr>
            <p:grpSpPr>
              <a:xfrm>
                <a:off x="6555672" y="2223127"/>
                <a:ext cx="2170228" cy="2531930"/>
                <a:chOff x="6555672" y="2223127"/>
                <a:chExt cx="2170228" cy="2531930"/>
              </a:xfrm>
            </p:grpSpPr>
            <p:grpSp>
              <p:nvGrpSpPr>
                <p:cNvPr id="174" name="Group 173"/>
                <p:cNvGrpSpPr/>
                <p:nvPr/>
              </p:nvGrpSpPr>
              <p:grpSpPr>
                <a:xfrm>
                  <a:off x="6555672" y="2223127"/>
                  <a:ext cx="2170228" cy="2531930"/>
                  <a:chOff x="5000726" y="2163035"/>
                  <a:chExt cx="2170228" cy="2531930"/>
                </a:xfrm>
              </p:grpSpPr>
              <p:grpSp>
                <p:nvGrpSpPr>
                  <p:cNvPr id="175" name="Group 174">
                    <a:extLst>
                      <a:ext uri="{FF2B5EF4-FFF2-40B4-BE49-F238E27FC236}">
                        <a16:creationId xmlns:a16="http://schemas.microsoft.com/office/drawing/2014/main" xmlns="" id="{D822F3F4-702C-49C3-8D06-CE20D575A6B1}"/>
                      </a:ext>
                    </a:extLst>
                  </p:cNvPr>
                  <p:cNvGrpSpPr/>
                  <p:nvPr/>
                </p:nvGrpSpPr>
                <p:grpSpPr>
                  <a:xfrm>
                    <a:off x="5000726" y="2163035"/>
                    <a:ext cx="2170228" cy="2531930"/>
                    <a:chOff x="632989" y="1862399"/>
                    <a:chExt cx="2194562" cy="2560320"/>
                  </a:xfrm>
                </p:grpSpPr>
                <p:sp>
                  <p:nvSpPr>
                    <p:cNvPr id="177" name="Flowchart: Manual Operation 176">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8" name="Freeform: Shape 6">
                      <a:extLst>
                        <a:ext uri="{FF2B5EF4-FFF2-40B4-BE49-F238E27FC236}">
                          <a16:creationId xmlns:a16="http://schemas.microsoft.com/office/drawing/2014/main" xmlns=""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76" name="Rectangle 175"/>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4" name="Group 193">
                  <a:extLst>
                    <a:ext uri="{FF2B5EF4-FFF2-40B4-BE49-F238E27FC236}">
                      <a16:creationId xmlns:a16="http://schemas.microsoft.com/office/drawing/2014/main" xmlns="" id="{D822F3F4-702C-49C3-8D06-CE20D575A6B1}"/>
                    </a:ext>
                  </a:extLst>
                </p:cNvPr>
                <p:cNvGrpSpPr/>
                <p:nvPr/>
              </p:nvGrpSpPr>
              <p:grpSpPr>
                <a:xfrm flipH="1">
                  <a:off x="6823820" y="2555256"/>
                  <a:ext cx="1630524" cy="1902277"/>
                  <a:chOff x="619396" y="1862399"/>
                  <a:chExt cx="2194561" cy="2560320"/>
                </a:xfrm>
                <a:solidFill>
                  <a:srgbClr val="FFFFFF">
                    <a:alpha val="75000"/>
                  </a:srgbClr>
                </a:solidFill>
              </p:grpSpPr>
              <p:sp>
                <p:nvSpPr>
                  <p:cNvPr id="195" name="Flowchart: Manual Operation 194">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6" name="Freeform: Shape 6">
                    <a:extLst>
                      <a:ext uri="{FF2B5EF4-FFF2-40B4-BE49-F238E27FC236}">
                        <a16:creationId xmlns:a16="http://schemas.microsoft.com/office/drawing/2014/main" xmlns=""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109" name="Group 108"/>
              <p:cNvGrpSpPr/>
              <p:nvPr/>
            </p:nvGrpSpPr>
            <p:grpSpPr>
              <a:xfrm>
                <a:off x="7148137" y="2851997"/>
                <a:ext cx="1037627" cy="1209118"/>
                <a:chOff x="4313939" y="2749411"/>
                <a:chExt cx="2182427" cy="2543122"/>
              </a:xfrm>
            </p:grpSpPr>
            <p:grpSp>
              <p:nvGrpSpPr>
                <p:cNvPr id="110" name="Group 109"/>
                <p:cNvGrpSpPr/>
                <p:nvPr/>
              </p:nvGrpSpPr>
              <p:grpSpPr>
                <a:xfrm>
                  <a:off x="4313939" y="2749411"/>
                  <a:ext cx="2182427" cy="2543122"/>
                  <a:chOff x="4046488" y="2469821"/>
                  <a:chExt cx="2182427" cy="2543122"/>
                </a:xfrm>
              </p:grpSpPr>
              <p:sp>
                <p:nvSpPr>
                  <p:cNvPr id="112" name="Rounded Rectangle 111"/>
                  <p:cNvSpPr/>
                  <p:nvPr/>
                </p:nvSpPr>
                <p:spPr>
                  <a:xfrm>
                    <a:off x="5467999" y="4482629"/>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13" name="Rounded Rectangle 112"/>
                  <p:cNvSpPr/>
                  <p:nvPr/>
                </p:nvSpPr>
                <p:spPr>
                  <a:xfrm>
                    <a:off x="4329141" y="4482629"/>
                    <a:ext cx="490409" cy="530314"/>
                  </a:xfrm>
                  <a:prstGeom prst="roundRect">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nvGrpSpPr>
                  <p:cNvPr id="114" name="Group 113"/>
                  <p:cNvGrpSpPr/>
                  <p:nvPr/>
                </p:nvGrpSpPr>
                <p:grpSpPr>
                  <a:xfrm>
                    <a:off x="4046488" y="2469821"/>
                    <a:ext cx="2182427" cy="2505047"/>
                    <a:chOff x="4046488" y="2469821"/>
                    <a:chExt cx="2182427" cy="2505047"/>
                  </a:xfrm>
                </p:grpSpPr>
                <p:grpSp>
                  <p:nvGrpSpPr>
                    <p:cNvPr id="117" name="Group 116"/>
                    <p:cNvGrpSpPr/>
                    <p:nvPr/>
                  </p:nvGrpSpPr>
                  <p:grpSpPr>
                    <a:xfrm>
                      <a:off x="4046488" y="2708772"/>
                      <a:ext cx="2182427" cy="2187059"/>
                      <a:chOff x="4046488" y="2960232"/>
                      <a:chExt cx="2182427" cy="2187059"/>
                    </a:xfrm>
                  </p:grpSpPr>
                  <p:sp>
                    <p:nvSpPr>
                      <p:cNvPr id="136" name="Oval 135"/>
                      <p:cNvSpPr/>
                      <p:nvPr/>
                    </p:nvSpPr>
                    <p:spPr>
                      <a:xfrm>
                        <a:off x="4049147" y="2966050"/>
                        <a:ext cx="2179768" cy="2181241"/>
                      </a:xfrm>
                      <a:prstGeom prst="ellipse">
                        <a:avLst/>
                      </a:pr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35" name="Oval 134"/>
                      <p:cNvSpPr/>
                      <p:nvPr/>
                    </p:nvSpPr>
                    <p:spPr>
                      <a:xfrm>
                        <a:off x="4046488" y="2960232"/>
                        <a:ext cx="2172285" cy="2179458"/>
                      </a:xfrm>
                      <a:prstGeom prst="ellipse">
                        <a:avLst/>
                      </a:prstGeom>
                      <a:noFill/>
                      <a:ln w="12700">
                        <a:solidFill>
                          <a:srgbClr val="FAC1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18" name="Group 117"/>
                    <p:cNvGrpSpPr/>
                    <p:nvPr/>
                  </p:nvGrpSpPr>
                  <p:grpSpPr>
                    <a:xfrm rot="245656">
                      <a:off x="5349043" y="2469821"/>
                      <a:ext cx="833158" cy="1358651"/>
                      <a:chOff x="5174251" y="2250742"/>
                      <a:chExt cx="836075" cy="1466094"/>
                    </a:xfrm>
                  </p:grpSpPr>
                  <p:sp>
                    <p:nvSpPr>
                      <p:cNvPr id="132" name="Chord 131"/>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33" name="Chord 132"/>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19" name="Group 118"/>
                    <p:cNvGrpSpPr/>
                    <p:nvPr/>
                  </p:nvGrpSpPr>
                  <p:grpSpPr>
                    <a:xfrm rot="21354344" flipH="1">
                      <a:off x="4104794" y="2483859"/>
                      <a:ext cx="833158" cy="1358651"/>
                      <a:chOff x="5174251" y="2250742"/>
                      <a:chExt cx="836075" cy="1466094"/>
                    </a:xfrm>
                  </p:grpSpPr>
                  <p:sp>
                    <p:nvSpPr>
                      <p:cNvPr id="130" name="Chord 129"/>
                      <p:cNvSpPr/>
                      <p:nvPr/>
                    </p:nvSpPr>
                    <p:spPr>
                      <a:xfrm rot="17070229" flipH="1">
                        <a:off x="4859242" y="2565751"/>
                        <a:ext cx="1466094" cy="836075"/>
                      </a:xfrm>
                      <a:prstGeom prst="chord">
                        <a:avLst>
                          <a:gd name="adj1" fmla="val 3296826"/>
                          <a:gd name="adj2" fmla="val 15127372"/>
                        </a:avLst>
                      </a:prstGeom>
                      <a:solidFill>
                        <a:srgbClr val="F6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31" name="Chord 130"/>
                      <p:cNvSpPr/>
                      <p:nvPr/>
                    </p:nvSpPr>
                    <p:spPr>
                      <a:xfrm rot="17070229" flipH="1">
                        <a:off x="4922048" y="2597527"/>
                        <a:ext cx="1237656" cy="701692"/>
                      </a:xfrm>
                      <a:prstGeom prst="chord">
                        <a:avLst>
                          <a:gd name="adj1" fmla="val 3296826"/>
                          <a:gd name="adj2" fmla="val 15127372"/>
                        </a:avLst>
                      </a:prstGeom>
                      <a:solidFill>
                        <a:srgbClr val="E7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20" name="Group 119"/>
                    <p:cNvGrpSpPr/>
                    <p:nvPr/>
                  </p:nvGrpSpPr>
                  <p:grpSpPr>
                    <a:xfrm>
                      <a:off x="4091587" y="2876842"/>
                      <a:ext cx="2096864" cy="2098026"/>
                      <a:chOff x="4091587" y="2876842"/>
                      <a:chExt cx="2096864" cy="2098026"/>
                    </a:xfrm>
                  </p:grpSpPr>
                  <p:grpSp>
                    <p:nvGrpSpPr>
                      <p:cNvPr id="121" name="Group 120"/>
                      <p:cNvGrpSpPr/>
                      <p:nvPr/>
                    </p:nvGrpSpPr>
                    <p:grpSpPr>
                      <a:xfrm>
                        <a:off x="4091587" y="2876842"/>
                        <a:ext cx="2096864" cy="2098026"/>
                        <a:chOff x="2998980" y="3595501"/>
                        <a:chExt cx="2096864" cy="2098026"/>
                      </a:xfrm>
                    </p:grpSpPr>
                    <p:sp>
                      <p:nvSpPr>
                        <p:cNvPr id="128" name="Oval 127"/>
                        <p:cNvSpPr/>
                        <p:nvPr/>
                      </p:nvSpPr>
                      <p:spPr>
                        <a:xfrm>
                          <a:off x="2998980" y="3596663"/>
                          <a:ext cx="2096864" cy="2096864"/>
                        </a:xfrm>
                        <a:prstGeom prst="ellipse">
                          <a:avLst/>
                        </a:prstGeom>
                        <a:solidFill>
                          <a:srgbClr val="F5A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9" name="Oval 128"/>
                        <p:cNvSpPr/>
                        <p:nvPr/>
                      </p:nvSpPr>
                      <p:spPr>
                        <a:xfrm>
                          <a:off x="2998980" y="3595501"/>
                          <a:ext cx="2096864" cy="1984717"/>
                        </a:xfrm>
                        <a:prstGeom prst="ellipse">
                          <a:avLst/>
                        </a:prstGeom>
                        <a:solidFill>
                          <a:srgbClr val="FAC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nvGrpSpPr>
                      <p:cNvPr id="122" name="Group 121"/>
                      <p:cNvGrpSpPr/>
                      <p:nvPr/>
                    </p:nvGrpSpPr>
                    <p:grpSpPr>
                      <a:xfrm>
                        <a:off x="4626328" y="3637745"/>
                        <a:ext cx="1013053" cy="1013053"/>
                        <a:chOff x="4626328" y="3637745"/>
                        <a:chExt cx="1013053" cy="1013053"/>
                      </a:xfrm>
                    </p:grpSpPr>
                    <p:sp>
                      <p:nvSpPr>
                        <p:cNvPr id="125" name="Oval 124"/>
                        <p:cNvSpPr/>
                        <p:nvPr/>
                      </p:nvSpPr>
                      <p:spPr>
                        <a:xfrm>
                          <a:off x="4626328" y="3637745"/>
                          <a:ext cx="1013053" cy="1013053"/>
                        </a:xfrm>
                        <a:prstGeom prst="ellipse">
                          <a:avLst/>
                        </a:prstGeom>
                        <a:solidFill>
                          <a:srgbClr val="F5A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6" name="Oval 125"/>
                        <p:cNvSpPr/>
                        <p:nvPr/>
                      </p:nvSpPr>
                      <p:spPr>
                        <a:xfrm>
                          <a:off x="4924375" y="3996550"/>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7" name="Oval 126"/>
                        <p:cNvSpPr/>
                        <p:nvPr/>
                      </p:nvSpPr>
                      <p:spPr>
                        <a:xfrm>
                          <a:off x="5194142" y="3991625"/>
                          <a:ext cx="160020" cy="309776"/>
                        </a:xfrm>
                        <a:prstGeom prst="ellipse">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23" name="Oval 122"/>
                      <p:cNvSpPr/>
                      <p:nvPr/>
                    </p:nvSpPr>
                    <p:spPr>
                      <a:xfrm>
                        <a:off x="4664827" y="3389201"/>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24" name="Oval 123"/>
                      <p:cNvSpPr/>
                      <p:nvPr/>
                    </p:nvSpPr>
                    <p:spPr>
                      <a:xfrm>
                        <a:off x="5352316" y="3392026"/>
                        <a:ext cx="256872" cy="25687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115" name="Rounded Rectangle 114"/>
                  <p:cNvSpPr/>
                  <p:nvPr/>
                </p:nvSpPr>
                <p:spPr>
                  <a:xfrm>
                    <a:off x="4329140" y="4939665"/>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16" name="Rounded Rectangle 115"/>
                  <p:cNvSpPr/>
                  <p:nvPr/>
                </p:nvSpPr>
                <p:spPr>
                  <a:xfrm>
                    <a:off x="5471291" y="4939665"/>
                    <a:ext cx="490409" cy="73278"/>
                  </a:xfrm>
                  <a:prstGeom prst="roundRect">
                    <a:avLst>
                      <a:gd name="adj" fmla="val 29761"/>
                    </a:avLst>
                  </a:prstGeom>
                  <a:solidFill>
                    <a:srgbClr val="E68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11" name="Lightning Bolt 110"/>
                <p:cNvSpPr/>
                <p:nvPr/>
              </p:nvSpPr>
              <p:spPr>
                <a:xfrm rot="1195816">
                  <a:off x="5119712" y="2971234"/>
                  <a:ext cx="630814" cy="637576"/>
                </a:xfrm>
                <a:prstGeom prst="lightningBol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1" name="TextBox 200">
              <a:extLst>
                <a:ext uri="{FF2B5EF4-FFF2-40B4-BE49-F238E27FC236}">
                  <a16:creationId xmlns:a16="http://schemas.microsoft.com/office/drawing/2014/main" xmlns="" id="{354507D8-2A10-4B23-94A6-0401BDA1E526}"/>
                </a:ext>
              </a:extLst>
            </p:cNvPr>
            <p:cNvSpPr txBox="1"/>
            <p:nvPr/>
          </p:nvSpPr>
          <p:spPr>
            <a:xfrm>
              <a:off x="6216810" y="5039939"/>
              <a:ext cx="2843353" cy="646331"/>
            </a:xfrm>
            <a:prstGeom prst="rect">
              <a:avLst/>
            </a:prstGeom>
            <a:noFill/>
          </p:spPr>
          <p:txBody>
            <a:bodyPr wrap="square" rtlCol="0">
              <a:spAutoFit/>
            </a:bodyPr>
            <a:lstStyle/>
            <a:p>
              <a:pPr algn="ctr"/>
              <a:r>
                <a:rPr lang="en-US" b="1" spc="600" dirty="0" smtClean="0">
                  <a:solidFill>
                    <a:srgbClr val="7F7F7F"/>
                  </a:solidFill>
                  <a:latin typeface="Century Gothic" panose="020B0502020202020204" pitchFamily="34" charset="0"/>
                </a:rPr>
                <a:t>CREDIT REPORT REVIEW</a:t>
              </a:r>
              <a:endParaRPr lang="en-US" b="1" spc="600" dirty="0">
                <a:solidFill>
                  <a:srgbClr val="7F7F7F"/>
                </a:solidFill>
                <a:latin typeface="Century Gothic" panose="020B0502020202020204" pitchFamily="34" charset="0"/>
              </a:endParaRPr>
            </a:p>
          </p:txBody>
        </p:sp>
      </p:grpSp>
      <p:grpSp>
        <p:nvGrpSpPr>
          <p:cNvPr id="18" name="Group 17"/>
          <p:cNvGrpSpPr/>
          <p:nvPr/>
        </p:nvGrpSpPr>
        <p:grpSpPr>
          <a:xfrm>
            <a:off x="8789155" y="2228055"/>
            <a:ext cx="2843353" cy="3458215"/>
            <a:chOff x="8789155" y="2228055"/>
            <a:chExt cx="2843353" cy="3458215"/>
          </a:xfrm>
        </p:grpSpPr>
        <p:grpSp>
          <p:nvGrpSpPr>
            <p:cNvPr id="11" name="Group 10"/>
            <p:cNvGrpSpPr/>
            <p:nvPr/>
          </p:nvGrpSpPr>
          <p:grpSpPr>
            <a:xfrm>
              <a:off x="9140395" y="2228055"/>
              <a:ext cx="2170228" cy="2531930"/>
              <a:chOff x="9140395" y="2228055"/>
              <a:chExt cx="2170228" cy="2531930"/>
            </a:xfrm>
          </p:grpSpPr>
          <p:grpSp>
            <p:nvGrpSpPr>
              <p:cNvPr id="8" name="Group 7"/>
              <p:cNvGrpSpPr/>
              <p:nvPr/>
            </p:nvGrpSpPr>
            <p:grpSpPr>
              <a:xfrm>
                <a:off x="9140395" y="2228055"/>
                <a:ext cx="2170228" cy="2531930"/>
                <a:chOff x="9140395" y="2228055"/>
                <a:chExt cx="2170228" cy="2531930"/>
              </a:xfrm>
            </p:grpSpPr>
            <p:grpSp>
              <p:nvGrpSpPr>
                <p:cNvPr id="179" name="Group 178"/>
                <p:cNvGrpSpPr/>
                <p:nvPr/>
              </p:nvGrpSpPr>
              <p:grpSpPr>
                <a:xfrm>
                  <a:off x="9140395" y="2228055"/>
                  <a:ext cx="2170228" cy="2531930"/>
                  <a:chOff x="5000726" y="2163035"/>
                  <a:chExt cx="2170228" cy="2531930"/>
                </a:xfrm>
              </p:grpSpPr>
              <p:grpSp>
                <p:nvGrpSpPr>
                  <p:cNvPr id="180" name="Group 179">
                    <a:extLst>
                      <a:ext uri="{FF2B5EF4-FFF2-40B4-BE49-F238E27FC236}">
                        <a16:creationId xmlns:a16="http://schemas.microsoft.com/office/drawing/2014/main" xmlns="" id="{D822F3F4-702C-49C3-8D06-CE20D575A6B1}"/>
                      </a:ext>
                    </a:extLst>
                  </p:cNvPr>
                  <p:cNvGrpSpPr/>
                  <p:nvPr/>
                </p:nvGrpSpPr>
                <p:grpSpPr>
                  <a:xfrm>
                    <a:off x="5000726" y="2163035"/>
                    <a:ext cx="2170228" cy="2531930"/>
                    <a:chOff x="632989" y="1862399"/>
                    <a:chExt cx="2194562" cy="2560320"/>
                  </a:xfrm>
                </p:grpSpPr>
                <p:sp>
                  <p:nvSpPr>
                    <p:cNvPr id="182" name="Flowchart: Manual Operation 181">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83" name="Freeform: Shape 6">
                      <a:extLst>
                        <a:ext uri="{FF2B5EF4-FFF2-40B4-BE49-F238E27FC236}">
                          <a16:creationId xmlns:a16="http://schemas.microsoft.com/office/drawing/2014/main" xmlns=""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181" name="Rectangle 180"/>
                  <p:cNvSpPr/>
                  <p:nvPr/>
                </p:nvSpPr>
                <p:spPr>
                  <a:xfrm>
                    <a:off x="5526090" y="2857951"/>
                    <a:ext cx="1114903" cy="114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800" dirty="0">
                      <a:solidFill>
                        <a:srgbClr val="FFFFFF"/>
                      </a:solidFill>
                      <a:latin typeface="Montserrat" panose="02000505000000020004" pitchFamily="2" charset="0"/>
                    </a:endParaRPr>
                  </a:p>
                </p:txBody>
              </p:sp>
            </p:grpSp>
            <p:grpSp>
              <p:nvGrpSpPr>
                <p:cNvPr id="197" name="Group 196">
                  <a:extLst>
                    <a:ext uri="{FF2B5EF4-FFF2-40B4-BE49-F238E27FC236}">
                      <a16:creationId xmlns:a16="http://schemas.microsoft.com/office/drawing/2014/main" xmlns="" id="{D822F3F4-702C-49C3-8D06-CE20D575A6B1}"/>
                    </a:ext>
                  </a:extLst>
                </p:cNvPr>
                <p:cNvGrpSpPr/>
                <p:nvPr/>
              </p:nvGrpSpPr>
              <p:grpSpPr>
                <a:xfrm flipH="1">
                  <a:off x="9407948" y="2545910"/>
                  <a:ext cx="1630524" cy="1902277"/>
                  <a:chOff x="619396" y="1862399"/>
                  <a:chExt cx="2194561" cy="2560320"/>
                </a:xfrm>
                <a:solidFill>
                  <a:srgbClr val="FFFFFF">
                    <a:alpha val="75000"/>
                  </a:srgbClr>
                </a:solidFill>
              </p:grpSpPr>
              <p:sp>
                <p:nvSpPr>
                  <p:cNvPr id="198" name="Flowchart: Manual Operation 197">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99" name="Freeform: Shape 6">
                    <a:extLst>
                      <a:ext uri="{FF2B5EF4-FFF2-40B4-BE49-F238E27FC236}">
                        <a16:creationId xmlns:a16="http://schemas.microsoft.com/office/drawing/2014/main" xmlns="" id="{5D3D4BA2-A523-41E2-8910-97EC2384FE6A}"/>
                      </a:ext>
                    </a:extLst>
                  </p:cNvPr>
                  <p:cNvSpPr/>
                  <p:nvPr/>
                </p:nvSpPr>
                <p:spPr>
                  <a:xfrm rot="5400000">
                    <a:off x="436517" y="2045278"/>
                    <a:ext cx="2560320" cy="2194561"/>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grpSp>
          <p:grpSp>
            <p:nvGrpSpPr>
              <p:cNvPr id="148" name="Group 147"/>
              <p:cNvGrpSpPr/>
              <p:nvPr/>
            </p:nvGrpSpPr>
            <p:grpSpPr>
              <a:xfrm>
                <a:off x="9798583" y="2772831"/>
                <a:ext cx="839123" cy="1425752"/>
                <a:chOff x="929500" y="-172561"/>
                <a:chExt cx="2202388" cy="3742073"/>
              </a:xfrm>
            </p:grpSpPr>
            <p:sp>
              <p:nvSpPr>
                <p:cNvPr id="149" name="Freeform 148"/>
                <p:cNvSpPr/>
                <p:nvPr/>
              </p:nvSpPr>
              <p:spPr>
                <a:xfrm rot="7452181">
                  <a:off x="7587" y="1199438"/>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rgbClr val="626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150" name="Group 149"/>
                <p:cNvGrpSpPr/>
                <p:nvPr/>
              </p:nvGrpSpPr>
              <p:grpSpPr>
                <a:xfrm>
                  <a:off x="929500" y="311650"/>
                  <a:ext cx="2202388" cy="1333907"/>
                  <a:chOff x="827899" y="230371"/>
                  <a:chExt cx="2202388" cy="1333907"/>
                </a:xfrm>
              </p:grpSpPr>
              <p:sp>
                <p:nvSpPr>
                  <p:cNvPr id="153" name="Rounded Rectangle 152"/>
                  <p:cNvSpPr/>
                  <p:nvPr/>
                </p:nvSpPr>
                <p:spPr>
                  <a:xfrm>
                    <a:off x="832054" y="230371"/>
                    <a:ext cx="2198233" cy="1333907"/>
                  </a:xfrm>
                  <a:prstGeom prst="round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54" name="Rectangle 153"/>
                  <p:cNvSpPr/>
                  <p:nvPr/>
                </p:nvSpPr>
                <p:spPr>
                  <a:xfrm>
                    <a:off x="827899" y="452785"/>
                    <a:ext cx="2202388" cy="3743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151" name="Freeform 150"/>
                <p:cNvSpPr/>
                <p:nvPr/>
              </p:nvSpPr>
              <p:spPr>
                <a:xfrm rot="14050877" flipH="1">
                  <a:off x="162161" y="1242826"/>
                  <a:ext cx="3698685" cy="954688"/>
                </a:xfrm>
                <a:custGeom>
                  <a:avLst/>
                  <a:gdLst>
                    <a:gd name="connsiteX0" fmla="*/ 2294263 w 2634232"/>
                    <a:gd name="connsiteY0" fmla="*/ 180231 h 679936"/>
                    <a:gd name="connsiteX1" fmla="*/ 2134526 w 2634232"/>
                    <a:gd name="connsiteY1" fmla="*/ 339968 h 679936"/>
                    <a:gd name="connsiteX2" fmla="*/ 2294263 w 2634232"/>
                    <a:gd name="connsiteY2" fmla="*/ 499705 h 679936"/>
                    <a:gd name="connsiteX3" fmla="*/ 2454000 w 2634232"/>
                    <a:gd name="connsiteY3" fmla="*/ 339968 h 679936"/>
                    <a:gd name="connsiteX4" fmla="*/ 2294263 w 2634232"/>
                    <a:gd name="connsiteY4" fmla="*/ 180231 h 679936"/>
                    <a:gd name="connsiteX5" fmla="*/ 2294264 w 2634232"/>
                    <a:gd name="connsiteY5" fmla="*/ 0 h 679936"/>
                    <a:gd name="connsiteX6" fmla="*/ 2634232 w 2634232"/>
                    <a:gd name="connsiteY6" fmla="*/ 339968 h 679936"/>
                    <a:gd name="connsiteX7" fmla="*/ 2294264 w 2634232"/>
                    <a:gd name="connsiteY7" fmla="*/ 679936 h 679936"/>
                    <a:gd name="connsiteX8" fmla="*/ 1981013 w 2634232"/>
                    <a:gd name="connsiteY8" fmla="*/ 472299 h 679936"/>
                    <a:gd name="connsiteX9" fmla="*/ 1960830 w 2634232"/>
                    <a:gd name="connsiteY9" fmla="*/ 372331 h 679936"/>
                    <a:gd name="connsiteX10" fmla="*/ 1959553 w 2634232"/>
                    <a:gd name="connsiteY10" fmla="*/ 372589 h 679936"/>
                    <a:gd name="connsiteX11" fmla="*/ 1535356 w 2634232"/>
                    <a:gd name="connsiteY11" fmla="*/ 372589 h 679936"/>
                    <a:gd name="connsiteX12" fmla="*/ 1536852 w 2634232"/>
                    <a:gd name="connsiteY12" fmla="*/ 373534 h 679936"/>
                    <a:gd name="connsiteX13" fmla="*/ 0 w 2634232"/>
                    <a:gd name="connsiteY13" fmla="*/ 373624 h 679936"/>
                    <a:gd name="connsiteX14" fmla="*/ 444923 w 2634232"/>
                    <a:gd name="connsiteY14" fmla="*/ 48767 h 679936"/>
                    <a:gd name="connsiteX15" fmla="*/ 555725 w 2634232"/>
                    <a:gd name="connsiteY15" fmla="*/ 39824 h 679936"/>
                    <a:gd name="connsiteX16" fmla="*/ 583278 w 2634232"/>
                    <a:gd name="connsiteY16" fmla="*/ 34261 h 679936"/>
                    <a:gd name="connsiteX17" fmla="*/ 1959553 w 2634232"/>
                    <a:gd name="connsiteY17" fmla="*/ 34261 h 679936"/>
                    <a:gd name="connsiteX18" fmla="*/ 2024808 w 2634232"/>
                    <a:gd name="connsiteY18" fmla="*/ 47435 h 679936"/>
                    <a:gd name="connsiteX19" fmla="*/ 2075577 w 2634232"/>
                    <a:gd name="connsiteY19" fmla="*/ 81665 h 679936"/>
                    <a:gd name="connsiteX20" fmla="*/ 2104185 w 2634232"/>
                    <a:gd name="connsiteY20" fmla="*/ 58061 h 679936"/>
                    <a:gd name="connsiteX21" fmla="*/ 2294264 w 2634232"/>
                    <a:gd name="connsiteY21" fmla="*/ 0 h 6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34232" h="679936">
                      <a:moveTo>
                        <a:pt x="2294263" y="180231"/>
                      </a:moveTo>
                      <a:cubicBezTo>
                        <a:pt x="2206043" y="180231"/>
                        <a:pt x="2134526" y="251748"/>
                        <a:pt x="2134526" y="339968"/>
                      </a:cubicBezTo>
                      <a:cubicBezTo>
                        <a:pt x="2134526" y="428188"/>
                        <a:pt x="2206043" y="499705"/>
                        <a:pt x="2294263" y="499705"/>
                      </a:cubicBezTo>
                      <a:cubicBezTo>
                        <a:pt x="2382483" y="499705"/>
                        <a:pt x="2454000" y="428188"/>
                        <a:pt x="2454000" y="339968"/>
                      </a:cubicBezTo>
                      <a:cubicBezTo>
                        <a:pt x="2454000" y="251748"/>
                        <a:pt x="2382483" y="180231"/>
                        <a:pt x="2294263" y="180231"/>
                      </a:cubicBezTo>
                      <a:close/>
                      <a:moveTo>
                        <a:pt x="2294264" y="0"/>
                      </a:moveTo>
                      <a:cubicBezTo>
                        <a:pt x="2482023" y="0"/>
                        <a:pt x="2634232" y="152209"/>
                        <a:pt x="2634232" y="339968"/>
                      </a:cubicBezTo>
                      <a:cubicBezTo>
                        <a:pt x="2634232" y="527727"/>
                        <a:pt x="2482023" y="679936"/>
                        <a:pt x="2294264" y="679936"/>
                      </a:cubicBezTo>
                      <a:cubicBezTo>
                        <a:pt x="2153445" y="679936"/>
                        <a:pt x="2032622" y="594319"/>
                        <a:pt x="1981013" y="472299"/>
                      </a:cubicBezTo>
                      <a:lnTo>
                        <a:pt x="1960830" y="372331"/>
                      </a:lnTo>
                      <a:lnTo>
                        <a:pt x="1959553" y="372589"/>
                      </a:lnTo>
                      <a:lnTo>
                        <a:pt x="1535356" y="372589"/>
                      </a:lnTo>
                      <a:lnTo>
                        <a:pt x="1536852" y="373534"/>
                      </a:lnTo>
                      <a:lnTo>
                        <a:pt x="0" y="373624"/>
                      </a:lnTo>
                      <a:cubicBezTo>
                        <a:pt x="68900" y="195123"/>
                        <a:pt x="229007" y="82854"/>
                        <a:pt x="444923" y="48767"/>
                      </a:cubicBezTo>
                      <a:lnTo>
                        <a:pt x="555725" y="39824"/>
                      </a:lnTo>
                      <a:lnTo>
                        <a:pt x="583278" y="34261"/>
                      </a:lnTo>
                      <a:lnTo>
                        <a:pt x="1959553" y="34261"/>
                      </a:lnTo>
                      <a:cubicBezTo>
                        <a:pt x="1982700" y="34261"/>
                        <a:pt x="2004751" y="38952"/>
                        <a:pt x="2024808" y="47435"/>
                      </a:cubicBezTo>
                      <a:lnTo>
                        <a:pt x="2075577" y="81665"/>
                      </a:lnTo>
                      <a:lnTo>
                        <a:pt x="2104185" y="58061"/>
                      </a:lnTo>
                      <a:cubicBezTo>
                        <a:pt x="2158444" y="21404"/>
                        <a:pt x="2223854" y="0"/>
                        <a:pt x="229426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2" name="Oval 151"/>
                <p:cNvSpPr/>
                <p:nvPr/>
              </p:nvSpPr>
              <p:spPr>
                <a:xfrm>
                  <a:off x="1808784" y="1817196"/>
                  <a:ext cx="219106" cy="21910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grpSp>
        <p:sp>
          <p:nvSpPr>
            <p:cNvPr id="202" name="TextBox 201">
              <a:extLst>
                <a:ext uri="{FF2B5EF4-FFF2-40B4-BE49-F238E27FC236}">
                  <a16:creationId xmlns:a16="http://schemas.microsoft.com/office/drawing/2014/main" xmlns="" id="{354507D8-2A10-4B23-94A6-0401BDA1E526}"/>
                </a:ext>
              </a:extLst>
            </p:cNvPr>
            <p:cNvSpPr txBox="1"/>
            <p:nvPr/>
          </p:nvSpPr>
          <p:spPr>
            <a:xfrm>
              <a:off x="8789155" y="5039939"/>
              <a:ext cx="2843353" cy="646331"/>
            </a:xfrm>
            <a:prstGeom prst="rect">
              <a:avLst/>
            </a:prstGeom>
            <a:noFill/>
          </p:spPr>
          <p:txBody>
            <a:bodyPr wrap="square" rtlCol="0">
              <a:spAutoFit/>
            </a:bodyPr>
            <a:lstStyle/>
            <a:p>
              <a:pPr algn="ctr"/>
              <a:r>
                <a:rPr lang="en-US" b="1" spc="600" dirty="0">
                  <a:solidFill>
                    <a:srgbClr val="7F7F7F"/>
                  </a:solidFill>
                  <a:latin typeface="Century Gothic" panose="020B0502020202020204" pitchFamily="34" charset="0"/>
                </a:rPr>
                <a:t>DEBT MANAGEMENT</a:t>
              </a:r>
            </a:p>
          </p:txBody>
        </p:sp>
      </p:grpSp>
    </p:spTree>
    <p:custDataLst>
      <p:tags r:id="rId1"/>
    </p:custDataLst>
    <p:extLst>
      <p:ext uri="{BB962C8B-B14F-4D97-AF65-F5344CB8AC3E}">
        <p14:creationId xmlns:p14="http://schemas.microsoft.com/office/powerpoint/2010/main" val="26620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nodeType="after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nodeType="afterEffect">
                                  <p:stCondLst>
                                    <p:cond delay="25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3750"/>
                            </p:stCondLst>
                            <p:childTnLst>
                              <p:par>
                                <p:cTn id="20" presetID="2" presetClass="entr" presetSubtype="4" fill="hold" nodeType="afterEffect">
                                  <p:stCondLst>
                                    <p:cond delay="25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D822F3F4-702C-49C3-8D06-CE20D575A6B1}"/>
              </a:ext>
            </a:extLst>
          </p:cNvPr>
          <p:cNvGrpSpPr/>
          <p:nvPr/>
        </p:nvGrpSpPr>
        <p:grpSpPr>
          <a:xfrm>
            <a:off x="262246" y="2220505"/>
            <a:ext cx="2614946" cy="3050768"/>
            <a:chOff x="632988" y="1870466"/>
            <a:chExt cx="2194562" cy="2560320"/>
          </a:xfrm>
          <a:solidFill>
            <a:schemeClr val="bg1">
              <a:lumMod val="90000"/>
            </a:schemeClr>
          </a:solidFill>
        </p:grpSpPr>
        <p:sp>
          <p:nvSpPr>
            <p:cNvPr id="22" name="Flowchart: Manual Operation 21">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xmlns="" id="{354507D8-2A10-4B23-94A6-0401BDA1E526}"/>
              </a:ext>
            </a:extLst>
          </p:cNvPr>
          <p:cNvSpPr txBox="1"/>
          <p:nvPr/>
        </p:nvSpPr>
        <p:spPr>
          <a:xfrm>
            <a:off x="291513" y="3387138"/>
            <a:ext cx="2614945" cy="70788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WARNING SIGNS</a:t>
            </a:r>
            <a:endParaRPr lang="en-US" sz="2000" b="1" spc="600" dirty="0">
              <a:solidFill>
                <a:srgbClr val="FFFFFF"/>
              </a:solidFill>
              <a:latin typeface="Century Gothic" panose="020B0502020202020204" pitchFamily="34" charset="0"/>
            </a:endParaRPr>
          </a:p>
        </p:txBody>
      </p:sp>
      <p:pic>
        <p:nvPicPr>
          <p:cNvPr id="34" name="Picture 3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5" name="Group 14"/>
          <p:cNvGrpSpPr/>
          <p:nvPr/>
        </p:nvGrpSpPr>
        <p:grpSpPr>
          <a:xfrm>
            <a:off x="3276995" y="2220506"/>
            <a:ext cx="2627776" cy="3050768"/>
            <a:chOff x="3276995" y="2220506"/>
            <a:chExt cx="2627776" cy="3050768"/>
          </a:xfrm>
          <a:solidFill>
            <a:schemeClr val="bg1">
              <a:lumMod val="90000"/>
            </a:schemeClr>
          </a:solidFill>
        </p:grpSpPr>
        <p:grpSp>
          <p:nvGrpSpPr>
            <p:cNvPr id="24" name="Group 23">
              <a:extLst>
                <a:ext uri="{FF2B5EF4-FFF2-40B4-BE49-F238E27FC236}">
                  <a16:creationId xmlns:a16="http://schemas.microsoft.com/office/drawing/2014/main" xmlns="" id="{D822F3F4-702C-49C3-8D06-CE20D575A6B1}"/>
                </a:ext>
              </a:extLst>
            </p:cNvPr>
            <p:cNvGrpSpPr/>
            <p:nvPr/>
          </p:nvGrpSpPr>
          <p:grpSpPr>
            <a:xfrm>
              <a:off x="3279767" y="2220506"/>
              <a:ext cx="2614947" cy="3050768"/>
              <a:chOff x="632989" y="1870467"/>
              <a:chExt cx="2194563" cy="2560320"/>
            </a:xfrm>
            <a:grpFill/>
          </p:grpSpPr>
          <p:sp>
            <p:nvSpPr>
              <p:cNvPr id="25" name="Flowchart: Manual Operation 24">
                <a:extLst>
                  <a:ext uri="{FF2B5EF4-FFF2-40B4-BE49-F238E27FC236}">
                    <a16:creationId xmlns:a16="http://schemas.microsoft.com/office/drawing/2014/main" xmlns="" id="{13968875-6991-453A-8772-B599413D69A9}"/>
                  </a:ext>
                </a:extLst>
              </p:cNvPr>
              <p:cNvSpPr/>
              <p:nvPr/>
            </p:nvSpPr>
            <p:spPr>
              <a:xfrm rot="5400000">
                <a:off x="-95658" y="2599116"/>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xmlns=""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xmlns="" id="{354507D8-2A10-4B23-94A6-0401BDA1E526}"/>
                </a:ext>
              </a:extLst>
            </p:cNvPr>
            <p:cNvSpPr txBox="1"/>
            <p:nvPr/>
          </p:nvSpPr>
          <p:spPr>
            <a:xfrm>
              <a:off x="3276995" y="3125528"/>
              <a:ext cx="2627776" cy="1231106"/>
            </a:xfrm>
            <a:prstGeom prst="rect">
              <a:avLst/>
            </a:prstGeom>
            <a:grp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YOUR OWN RESOURCES</a:t>
              </a:r>
              <a:endParaRPr lang="en-US" b="1" spc="600" dirty="0">
                <a:solidFill>
                  <a:srgbClr val="FFFFFF"/>
                </a:solidFill>
                <a:latin typeface="Century Gothic" panose="020B0502020202020204" pitchFamily="34" charset="0"/>
              </a:endParaRPr>
            </a:p>
          </p:txBody>
        </p:sp>
      </p:grpSp>
      <p:grpSp>
        <p:nvGrpSpPr>
          <p:cNvPr id="17" name="Group 16"/>
          <p:cNvGrpSpPr/>
          <p:nvPr/>
        </p:nvGrpSpPr>
        <p:grpSpPr>
          <a:xfrm>
            <a:off x="6294517" y="2220505"/>
            <a:ext cx="2614947" cy="3050768"/>
            <a:chOff x="6294517" y="2220505"/>
            <a:chExt cx="2614947" cy="3050768"/>
          </a:xfrm>
          <a:solidFill>
            <a:schemeClr val="bg1">
              <a:lumMod val="90000"/>
            </a:schemeClr>
          </a:solidFill>
        </p:grpSpPr>
        <p:grpSp>
          <p:nvGrpSpPr>
            <p:cNvPr id="27" name="Group 26">
              <a:extLst>
                <a:ext uri="{FF2B5EF4-FFF2-40B4-BE49-F238E27FC236}">
                  <a16:creationId xmlns:a16="http://schemas.microsoft.com/office/drawing/2014/main" xmlns="" id="{D822F3F4-702C-49C3-8D06-CE20D575A6B1}"/>
                </a:ext>
              </a:extLst>
            </p:cNvPr>
            <p:cNvGrpSpPr/>
            <p:nvPr/>
          </p:nvGrpSpPr>
          <p:grpSpPr>
            <a:xfrm>
              <a:off x="6294517" y="2220505"/>
              <a:ext cx="2614946" cy="3050768"/>
              <a:chOff x="630664" y="1870468"/>
              <a:chExt cx="2194562" cy="2560321"/>
            </a:xfrm>
            <a:grpFill/>
          </p:grpSpPr>
          <p:sp>
            <p:nvSpPr>
              <p:cNvPr id="28" name="Flowchart: Manual Operation 27">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xmlns=""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xmlns="" id="{354507D8-2A10-4B23-94A6-0401BDA1E526}"/>
                </a:ext>
              </a:extLst>
            </p:cNvPr>
            <p:cNvSpPr txBox="1"/>
            <p:nvPr/>
          </p:nvSpPr>
          <p:spPr>
            <a:xfrm>
              <a:off x="6294517" y="3233249"/>
              <a:ext cx="2614947" cy="954107"/>
            </a:xfrm>
            <a:prstGeom prst="rect">
              <a:avLst/>
            </a:prstGeom>
            <a:grp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CREDITORS</a:t>
              </a:r>
              <a:endParaRPr lang="en-US" sz="2000" b="1" spc="600" dirty="0">
                <a:solidFill>
                  <a:srgbClr val="FFFFFF"/>
                </a:solidFill>
                <a:latin typeface="Century Gothic" panose="020B0502020202020204" pitchFamily="34" charset="0"/>
              </a:endParaRPr>
            </a:p>
          </p:txBody>
        </p:sp>
      </p:grpSp>
      <p:grpSp>
        <p:nvGrpSpPr>
          <p:cNvPr id="38" name="Group 37"/>
          <p:cNvGrpSpPr/>
          <p:nvPr/>
        </p:nvGrpSpPr>
        <p:grpSpPr>
          <a:xfrm>
            <a:off x="9312039" y="2220505"/>
            <a:ext cx="2627774" cy="3050769"/>
            <a:chOff x="9312039" y="2220505"/>
            <a:chExt cx="2627774" cy="3050769"/>
          </a:xfrm>
        </p:grpSpPr>
        <p:grpSp>
          <p:nvGrpSpPr>
            <p:cNvPr id="30" name="Group 29">
              <a:extLst>
                <a:ext uri="{FF2B5EF4-FFF2-40B4-BE49-F238E27FC236}">
                  <a16:creationId xmlns:a16="http://schemas.microsoft.com/office/drawing/2014/main" xmlns="" id="{D822F3F4-702C-49C3-8D06-CE20D575A6B1}"/>
                </a:ext>
              </a:extLst>
            </p:cNvPr>
            <p:cNvGrpSpPr/>
            <p:nvPr/>
          </p:nvGrpSpPr>
          <p:grpSpPr>
            <a:xfrm>
              <a:off x="9312039" y="2220505"/>
              <a:ext cx="2614946" cy="3050769"/>
              <a:chOff x="630666" y="1870468"/>
              <a:chExt cx="2194562" cy="2560321"/>
            </a:xfrm>
          </p:grpSpPr>
          <p:sp>
            <p:nvSpPr>
              <p:cNvPr id="31" name="Flowchart: Manual Operation 30">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xmlns=""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xmlns="" id="{354507D8-2A10-4B23-94A6-0401BDA1E526}"/>
                </a:ext>
              </a:extLst>
            </p:cNvPr>
            <p:cNvSpPr txBox="1"/>
            <p:nvPr/>
          </p:nvSpPr>
          <p:spPr>
            <a:xfrm>
              <a:off x="9324866" y="3237107"/>
              <a:ext cx="2614947" cy="954107"/>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A 3</a:t>
              </a:r>
              <a:r>
                <a:rPr lang="en-US" b="1" spc="600" baseline="30000" dirty="0" smtClean="0">
                  <a:solidFill>
                    <a:srgbClr val="FFFFFF"/>
                  </a:solidFill>
                  <a:latin typeface="Century Gothic" panose="020B0502020202020204" pitchFamily="34" charset="0"/>
                </a:rPr>
                <a:t>RD</a:t>
              </a:r>
              <a:r>
                <a:rPr lang="en-US" b="1" spc="600" dirty="0" smtClean="0">
                  <a:solidFill>
                    <a:srgbClr val="FFFFFF"/>
                  </a:solidFill>
                  <a:latin typeface="Century Gothic" panose="020B0502020202020204" pitchFamily="34" charset="0"/>
                </a:rPr>
                <a:t> PARTY</a:t>
              </a:r>
              <a:endParaRPr lang="en-US" b="1" spc="600" dirty="0">
                <a:solidFill>
                  <a:srgbClr val="FFFFFF"/>
                </a:solidFill>
                <a:latin typeface="Century Gothic" panose="020B0502020202020204" pitchFamily="34" charset="0"/>
              </a:endParaRP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xmlns=""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smtClean="0">
                  <a:solidFill>
                    <a:prstClr val="black">
                      <a:lumMod val="50000"/>
                      <a:lumOff val="50000"/>
                    </a:prstClr>
                  </a:solidFill>
                  <a:latin typeface="Century Gothic" panose="020B0502020202020204" pitchFamily="34" charset="0"/>
                </a:rPr>
                <a:t>AGENDA</a:t>
              </a:r>
              <a:endParaRPr lang="en-US" sz="3200" b="1" dirty="0">
                <a:solidFill>
                  <a:prstClr val="black">
                    <a:lumMod val="50000"/>
                    <a:lumOff val="50000"/>
                  </a:prstClr>
                </a:solidFill>
                <a:latin typeface="Century Gothic" panose="020B0502020202020204" pitchFamily="34" charset="0"/>
              </a:endParaRP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20839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38"/>
                                        </p:tgtEl>
                                      </p:cBhvr>
                                    </p:animEffect>
                                    <p:animScale>
                                      <p:cBhvr>
                                        <p:cTn id="7" dur="5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r="50411"/>
          <a:stretch/>
        </p:blipFill>
        <p:spPr>
          <a:xfrm>
            <a:off x="0" y="0"/>
            <a:ext cx="6078886" cy="6858000"/>
          </a:xfrm>
          <a:prstGeom prst="rect">
            <a:avLst/>
          </a:prstGeom>
        </p:spPr>
      </p:pic>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9" name="Group 18"/>
          <p:cNvGrpSpPr/>
          <p:nvPr/>
        </p:nvGrpSpPr>
        <p:grpSpPr>
          <a:xfrm>
            <a:off x="7334167" y="-3"/>
            <a:ext cx="236387" cy="6858003"/>
            <a:chOff x="491407" y="-29499"/>
            <a:chExt cx="236387" cy="6858003"/>
          </a:xfrm>
        </p:grpSpPr>
        <p:cxnSp>
          <p:nvCxnSpPr>
            <p:cNvPr id="25" name="Straight Connector 24"/>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1407" y="133502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7" name="Oval 26"/>
            <p:cNvSpPr/>
            <p:nvPr/>
          </p:nvSpPr>
          <p:spPr>
            <a:xfrm>
              <a:off x="491407" y="264258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Oval 27"/>
            <p:cNvSpPr/>
            <p:nvPr/>
          </p:nvSpPr>
          <p:spPr>
            <a:xfrm>
              <a:off x="491407" y="394561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Oval 28"/>
            <p:cNvSpPr/>
            <p:nvPr/>
          </p:nvSpPr>
          <p:spPr>
            <a:xfrm>
              <a:off x="491407" y="524863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xmlns="" id="{354507D8-2A10-4B23-94A6-0401BDA1E526}"/>
              </a:ext>
            </a:extLst>
          </p:cNvPr>
          <p:cNvSpPr txBox="1"/>
          <p:nvPr/>
        </p:nvSpPr>
        <p:spPr>
          <a:xfrm>
            <a:off x="7844003" y="1115022"/>
            <a:ext cx="2807294" cy="707886"/>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LOAN DEFERMENT</a:t>
            </a:r>
            <a:endParaRPr lang="en-US" sz="2000" b="1" spc="600" dirty="0">
              <a:solidFill>
                <a:srgbClr val="7F7F7F"/>
              </a:solidFill>
              <a:latin typeface="Century Gothic" panose="020B0502020202020204" pitchFamily="34" charset="0"/>
            </a:endParaRPr>
          </a:p>
        </p:txBody>
      </p:sp>
      <p:sp>
        <p:nvSpPr>
          <p:cNvPr id="31" name="TextBox 30">
            <a:extLst>
              <a:ext uri="{FF2B5EF4-FFF2-40B4-BE49-F238E27FC236}">
                <a16:creationId xmlns:a16="http://schemas.microsoft.com/office/drawing/2014/main" xmlns="" id="{354507D8-2A10-4B23-94A6-0401BDA1E526}"/>
              </a:ext>
            </a:extLst>
          </p:cNvPr>
          <p:cNvSpPr txBox="1"/>
          <p:nvPr/>
        </p:nvSpPr>
        <p:spPr>
          <a:xfrm>
            <a:off x="7844002" y="2437823"/>
            <a:ext cx="3387877" cy="707886"/>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LOAN FORBEARANCE</a:t>
            </a:r>
            <a:endParaRPr lang="en-US" sz="2000" b="1" spc="600" dirty="0">
              <a:solidFill>
                <a:srgbClr val="7F7F7F"/>
              </a:solidFill>
              <a:latin typeface="Century Gothic" panose="020B0502020202020204" pitchFamily="34" charset="0"/>
            </a:endParaRPr>
          </a:p>
        </p:txBody>
      </p:sp>
      <p:sp>
        <p:nvSpPr>
          <p:cNvPr id="32" name="TextBox 31">
            <a:extLst>
              <a:ext uri="{FF2B5EF4-FFF2-40B4-BE49-F238E27FC236}">
                <a16:creationId xmlns:a16="http://schemas.microsoft.com/office/drawing/2014/main" xmlns="" id="{354507D8-2A10-4B23-94A6-0401BDA1E526}"/>
              </a:ext>
            </a:extLst>
          </p:cNvPr>
          <p:cNvSpPr txBox="1"/>
          <p:nvPr/>
        </p:nvSpPr>
        <p:spPr>
          <a:xfrm>
            <a:off x="7844003" y="4876233"/>
            <a:ext cx="4170944" cy="1015663"/>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DEBT CONSOLIDATION LOAN</a:t>
            </a:r>
            <a:endParaRPr lang="en-US" sz="2000" b="1" spc="600" dirty="0">
              <a:solidFill>
                <a:srgbClr val="7F7F7F"/>
              </a:solidFill>
              <a:latin typeface="Century Gothic" panose="020B0502020202020204" pitchFamily="34" charset="0"/>
            </a:endParaRPr>
          </a:p>
        </p:txBody>
      </p:sp>
      <p:sp>
        <p:nvSpPr>
          <p:cNvPr id="33" name="TextBox 32">
            <a:extLst>
              <a:ext uri="{FF2B5EF4-FFF2-40B4-BE49-F238E27FC236}">
                <a16:creationId xmlns:a16="http://schemas.microsoft.com/office/drawing/2014/main" xmlns="" id="{354507D8-2A10-4B23-94A6-0401BDA1E526}"/>
              </a:ext>
            </a:extLst>
          </p:cNvPr>
          <p:cNvSpPr txBox="1"/>
          <p:nvPr/>
        </p:nvSpPr>
        <p:spPr>
          <a:xfrm>
            <a:off x="7844002" y="3717692"/>
            <a:ext cx="2807294" cy="707886"/>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LOAN EXTENSION</a:t>
            </a:r>
            <a:endParaRPr lang="en-US" sz="2000" b="1" spc="600" dirty="0">
              <a:solidFill>
                <a:srgbClr val="7F7F7F"/>
              </a:solidFill>
              <a:latin typeface="Century Gothic" panose="020B0502020202020204" pitchFamily="34" charset="0"/>
            </a:endParaRPr>
          </a:p>
        </p:txBody>
      </p:sp>
      <p:pic>
        <p:nvPicPr>
          <p:cNvPr id="34"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2642" y="1193039"/>
            <a:ext cx="2121771" cy="212177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5576" y="1193039"/>
            <a:ext cx="2122953" cy="2121770"/>
          </a:xfrm>
          <a:prstGeom prst="rect">
            <a:avLst/>
          </a:prstGeom>
          <a:effectLst>
            <a:outerShdw blurRad="50800" dist="38100" dir="5400000" algn="t" rotWithShape="0">
              <a:prstClr val="black">
                <a:alpha val="40000"/>
              </a:prstClr>
            </a:outerShdw>
          </a:effectLst>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642" y="3502473"/>
            <a:ext cx="2121771" cy="2121771"/>
          </a:xfrm>
          <a:prstGeom prst="rect">
            <a:avLst/>
          </a:prstGeom>
          <a:effectLst>
            <a:outerShdw blurRad="50800" dist="38100" dir="5400000" algn="t" rotWithShape="0">
              <a:prstClr val="black">
                <a:alpha val="40000"/>
              </a:prstClr>
            </a:outerShdw>
          </a:effectLst>
        </p:spPr>
      </p:pic>
      <p:pic>
        <p:nvPicPr>
          <p:cNvPr id="37" name="Picture 36"/>
          <p:cNvPicPr>
            <a:picLocks noChangeAspect="1"/>
          </p:cNvPicPr>
          <p:nvPr/>
        </p:nvPicPr>
        <p:blipFill rotWithShape="1">
          <a:blip r:embed="rId11" cstate="print">
            <a:extLst>
              <a:ext uri="{28A0092B-C50C-407E-A947-70E740481C1C}">
                <a14:useLocalDpi xmlns:a14="http://schemas.microsoft.com/office/drawing/2010/main" val="0"/>
              </a:ext>
            </a:extLst>
          </a:blip>
          <a:srcRect t="14233"/>
          <a:stretch/>
        </p:blipFill>
        <p:spPr>
          <a:xfrm>
            <a:off x="2625576" y="3502473"/>
            <a:ext cx="2122953" cy="2121771"/>
          </a:xfrm>
          <a:prstGeom prst="rect">
            <a:avLst/>
          </a:prstGeom>
          <a:effectLst>
            <a:outerShdw blurRad="50800" dist="38100" dir="5400000" algn="t" rotWithShape="0">
              <a:prstClr val="black">
                <a:alpha val="40000"/>
              </a:prstClr>
            </a:outerShdw>
          </a:effectLst>
        </p:spPr>
      </p:pic>
      <p:grpSp>
        <p:nvGrpSpPr>
          <p:cNvPr id="40" name="Group 39"/>
          <p:cNvGrpSpPr/>
          <p:nvPr/>
        </p:nvGrpSpPr>
        <p:grpSpPr>
          <a:xfrm>
            <a:off x="5015252" y="2166867"/>
            <a:ext cx="2163658" cy="2524265"/>
            <a:chOff x="5015252" y="2166867"/>
            <a:chExt cx="2163658" cy="2524265"/>
          </a:xfrm>
        </p:grpSpPr>
        <p:grpSp>
          <p:nvGrpSpPr>
            <p:cNvPr id="42" name="Group 41">
              <a:extLst>
                <a:ext uri="{FF2B5EF4-FFF2-40B4-BE49-F238E27FC236}">
                  <a16:creationId xmlns:a16="http://schemas.microsoft.com/office/drawing/2014/main" xmlns="" id="{D822F3F4-702C-49C3-8D06-CE20D575A6B1}"/>
                </a:ext>
              </a:extLst>
            </p:cNvPr>
            <p:cNvGrpSpPr/>
            <p:nvPr/>
          </p:nvGrpSpPr>
          <p:grpSpPr>
            <a:xfrm>
              <a:off x="5015252" y="2166867"/>
              <a:ext cx="2163658" cy="2524265"/>
              <a:chOff x="632988" y="1870467"/>
              <a:chExt cx="2194562" cy="2560320"/>
            </a:xfrm>
          </p:grpSpPr>
          <p:sp>
            <p:nvSpPr>
              <p:cNvPr id="45" name="Flowchart: Manual Operation 44">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6" name="Freeform: Shape 6">
                <a:extLst>
                  <a:ext uri="{FF2B5EF4-FFF2-40B4-BE49-F238E27FC236}">
                    <a16:creationId xmlns:a16="http://schemas.microsoft.com/office/drawing/2014/main" xmlns="" id="{5D3D4BA2-A523-41E2-8910-97EC2384FE6A}"/>
                  </a:ext>
                </a:extLst>
              </p:cNvPr>
              <p:cNvSpPr/>
              <p:nvPr/>
            </p:nvSpPr>
            <p:spPr>
              <a:xfrm rot="5400000">
                <a:off x="450109"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3" name="Rectangle 42"/>
            <p:cNvSpPr/>
            <p:nvPr/>
          </p:nvSpPr>
          <p:spPr>
            <a:xfrm>
              <a:off x="5520633" y="2791183"/>
              <a:ext cx="1148316" cy="1269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rgbClr val="FFFFFF"/>
                  </a:solidFill>
                  <a:latin typeface="Bahnschrift Light Condensed" panose="020B0502040204020203" pitchFamily="34" charset="0"/>
                </a:rPr>
                <a:t>S</a:t>
              </a:r>
            </a:p>
          </p:txBody>
        </p:sp>
        <p:cxnSp>
          <p:nvCxnSpPr>
            <p:cNvPr id="44" name="Straight Connector 43"/>
            <p:cNvCxnSpPr/>
            <p:nvPr/>
          </p:nvCxnSpPr>
          <p:spPr>
            <a:xfrm>
              <a:off x="6094791" y="2901570"/>
              <a:ext cx="0" cy="1153895"/>
            </a:xfrm>
            <a:prstGeom prst="line">
              <a:avLst/>
            </a:prstGeom>
            <a:ln w="38100" cap="rnd">
              <a:solidFill>
                <a:srgbClr val="FFFFFF"/>
              </a:solidFill>
              <a:prstDash val="sysDot"/>
              <a:roun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475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1000" fill="hold"/>
                                        <p:tgtEl>
                                          <p:spTgt spid="31"/>
                                        </p:tgtEl>
                                        <p:attrNameLst>
                                          <p:attrName>ppt_x</p:attrName>
                                        </p:attrNameLst>
                                      </p:cBhvr>
                                      <p:tavLst>
                                        <p:tav tm="0">
                                          <p:val>
                                            <p:strVal val="#ppt_x"/>
                                          </p:val>
                                        </p:tav>
                                        <p:tav tm="100000">
                                          <p:val>
                                            <p:strVal val="#ppt_x"/>
                                          </p:val>
                                        </p:tav>
                                      </p:tavLst>
                                    </p:anim>
                                    <p:anim calcmode="lin" valueType="num">
                                      <p:cBhvr additive="base">
                                        <p:cTn id="18" dur="10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750" fill="hold"/>
                                        <p:tgtEl>
                                          <p:spTgt spid="33"/>
                                        </p:tgtEl>
                                        <p:attrNameLst>
                                          <p:attrName>ppt_x</p:attrName>
                                        </p:attrNameLst>
                                      </p:cBhvr>
                                      <p:tavLst>
                                        <p:tav tm="0">
                                          <p:val>
                                            <p:strVal val="#ppt_x"/>
                                          </p:val>
                                        </p:tav>
                                        <p:tav tm="100000">
                                          <p:val>
                                            <p:strVal val="#ppt_x"/>
                                          </p:val>
                                        </p:tav>
                                      </p:tavLst>
                                    </p:anim>
                                    <p:anim calcmode="lin" valueType="num">
                                      <p:cBhvr additive="base">
                                        <p:cTn id="28" dur="750" fill="hold"/>
                                        <p:tgtEl>
                                          <p:spTgt spid="33"/>
                                        </p:tgtEl>
                                        <p:attrNameLst>
                                          <p:attrName>ppt_y</p:attrName>
                                        </p:attrNameLst>
                                      </p:cBhvr>
                                      <p:tavLst>
                                        <p:tav tm="0">
                                          <p:val>
                                            <p:strVal val="1+#ppt_h/2"/>
                                          </p:val>
                                        </p:tav>
                                        <p:tav tm="100000">
                                          <p:val>
                                            <p:strVal val="#ppt_y"/>
                                          </p:val>
                                        </p:tav>
                                      </p:tavLst>
                                    </p:anim>
                                  </p:childTnLst>
                                </p:cTn>
                              </p:par>
                            </p:childTnLst>
                          </p:cTn>
                        </p:par>
                        <p:par>
                          <p:cTn id="29" fill="hold">
                            <p:stCondLst>
                              <p:cond delay="75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5" name="Group 4"/>
          <p:cNvGrpSpPr/>
          <p:nvPr/>
        </p:nvGrpSpPr>
        <p:grpSpPr>
          <a:xfrm>
            <a:off x="-12463" y="-29276"/>
            <a:ext cx="12204463" cy="6887276"/>
            <a:chOff x="-12463" y="-29276"/>
            <a:chExt cx="12204463" cy="6887276"/>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4321" r="192" b="11365"/>
            <a:stretch/>
          </p:blipFill>
          <p:spPr>
            <a:xfrm>
              <a:off x="0" y="-15400"/>
              <a:ext cx="12192000" cy="6873400"/>
            </a:xfrm>
            <a:prstGeom prst="rect">
              <a:avLst/>
            </a:prstGeom>
          </p:spPr>
        </p:pic>
        <p:sp>
          <p:nvSpPr>
            <p:cNvPr id="11" name="Rectangle 10"/>
            <p:cNvSpPr/>
            <p:nvPr/>
          </p:nvSpPr>
          <p:spPr>
            <a:xfrm>
              <a:off x="-12463" y="-29276"/>
              <a:ext cx="12204458" cy="6887276"/>
            </a:xfrm>
            <a:prstGeom prst="rect">
              <a:avLst/>
            </a:prstGeom>
            <a:gradFill flip="none" rotWithShape="1">
              <a:gsLst>
                <a:gs pos="0">
                  <a:srgbClr val="FFFFFF">
                    <a:alpha val="90000"/>
                  </a:srgbClr>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7303167" y="4260963"/>
            <a:ext cx="4888833" cy="85346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7F7F7F"/>
                </a:solidFill>
                <a:latin typeface="Century Gothic" panose="020B0502020202020204" pitchFamily="34" charset="0"/>
              </a:rPr>
              <a:t>Debt Settlement</a:t>
            </a:r>
            <a:endParaRPr lang="en-US" sz="2800" spc="600" dirty="0">
              <a:solidFill>
                <a:srgbClr val="7F7F7F"/>
              </a:solidFill>
              <a:latin typeface="Century Gothic" panose="020B0502020202020204" pitchFamily="34" charset="0"/>
            </a:endParaRPr>
          </a:p>
        </p:txBody>
      </p:sp>
      <p:sp>
        <p:nvSpPr>
          <p:cNvPr id="14" name="Rectangle 13"/>
          <p:cNvSpPr/>
          <p:nvPr/>
        </p:nvSpPr>
        <p:spPr>
          <a:xfrm>
            <a:off x="-12468" y="1138611"/>
            <a:ext cx="4569218" cy="1045144"/>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SETTLE FOR LESS THAN OWED</a:t>
            </a:r>
            <a:endParaRPr lang="en-US" sz="2800" spc="600" dirty="0">
              <a:solidFill>
                <a:srgbClr val="F3F3F3"/>
              </a:solidFill>
              <a:latin typeface="Century Gothic" panose="020B0502020202020204" pitchFamily="34" charset="0"/>
            </a:endParaRPr>
          </a:p>
        </p:txBody>
      </p:sp>
      <p:sp>
        <p:nvSpPr>
          <p:cNvPr id="15" name="Rectangle 14"/>
          <p:cNvSpPr/>
          <p:nvPr/>
        </p:nvSpPr>
        <p:spPr>
          <a:xfrm>
            <a:off x="-12468" y="2527627"/>
            <a:ext cx="4569218" cy="1045144"/>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CAN DAMAGE CREDIT</a:t>
            </a:r>
            <a:endParaRPr lang="en-US" sz="2800" spc="600" dirty="0">
              <a:solidFill>
                <a:srgbClr val="F3F3F3"/>
              </a:solidFill>
              <a:latin typeface="Century Gothic" panose="020B0502020202020204" pitchFamily="34" charset="0"/>
            </a:endParaRPr>
          </a:p>
        </p:txBody>
      </p:sp>
      <p:sp>
        <p:nvSpPr>
          <p:cNvPr id="16" name="Rectangle 15"/>
          <p:cNvSpPr/>
          <p:nvPr/>
        </p:nvSpPr>
        <p:spPr>
          <a:xfrm>
            <a:off x="0" y="3916643"/>
            <a:ext cx="4569218" cy="1542099"/>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BE CAUTIOUS OF 3</a:t>
            </a:r>
            <a:r>
              <a:rPr lang="en-US" sz="2800" spc="600" baseline="30000" dirty="0" smtClean="0">
                <a:solidFill>
                  <a:srgbClr val="F3F3F3"/>
                </a:solidFill>
                <a:latin typeface="Century Gothic" panose="020B0502020202020204" pitchFamily="34" charset="0"/>
              </a:rPr>
              <a:t>RD</a:t>
            </a:r>
            <a:r>
              <a:rPr lang="en-US" sz="2800" spc="600" dirty="0" smtClean="0">
                <a:solidFill>
                  <a:srgbClr val="F3F3F3"/>
                </a:solidFill>
                <a:latin typeface="Century Gothic" panose="020B0502020202020204" pitchFamily="34" charset="0"/>
              </a:rPr>
              <a:t> PARTY SETTLEMENT</a:t>
            </a:r>
            <a:endParaRPr lang="en-US" sz="2800" spc="600" dirty="0">
              <a:solidFill>
                <a:srgbClr val="F3F3F3"/>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4281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697" t="13966" r="8031" b="13014"/>
          <a:stretch/>
        </p:blipFill>
        <p:spPr>
          <a:xfrm>
            <a:off x="0" y="-1"/>
            <a:ext cx="12192000" cy="6858001"/>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4" name="Group 3"/>
          <p:cNvGrpSpPr/>
          <p:nvPr/>
        </p:nvGrpSpPr>
        <p:grpSpPr>
          <a:xfrm>
            <a:off x="3102428" y="865413"/>
            <a:ext cx="7282818" cy="5127171"/>
            <a:chOff x="3102428" y="865413"/>
            <a:chExt cx="7282818" cy="5127171"/>
          </a:xfrm>
        </p:grpSpPr>
        <p:sp>
          <p:nvSpPr>
            <p:cNvPr id="3" name="Trapezoid 2"/>
            <p:cNvSpPr/>
            <p:nvPr/>
          </p:nvSpPr>
          <p:spPr>
            <a:xfrm>
              <a:off x="3102429" y="865413"/>
              <a:ext cx="7282817" cy="5127171"/>
            </a:xfrm>
            <a:prstGeom prst="trapezoid">
              <a:avLst>
                <a:gd name="adj" fmla="val 5255"/>
              </a:avLst>
            </a:prstGeom>
            <a:solidFill>
              <a:schemeClr val="bg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3102428" y="883892"/>
              <a:ext cx="7282817" cy="4539496"/>
            </a:xfrm>
            <a:prstGeom prst="trapezoid">
              <a:avLst>
                <a:gd name="adj" fmla="val 9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mj-lt"/>
                </a:rPr>
                <a:t>9</a:t>
              </a:r>
              <a:r>
                <a:rPr lang="en-US" altLang="en-US" sz="1600" b="1" dirty="0">
                  <a:solidFill>
                    <a:srgbClr val="FF0000"/>
                  </a:solidFill>
                  <a:latin typeface="+mj-lt"/>
                </a:rPr>
                <a:t>. </a:t>
              </a:r>
              <a:r>
                <a:rPr lang="en-US" altLang="en-US" sz="1800" b="1" dirty="0">
                  <a:solidFill>
                    <a:srgbClr val="FF0000"/>
                  </a:solidFill>
                  <a:latin typeface="+mj-lt"/>
                </a:rPr>
                <a:t>No Legal or Tax Advice: The client acknowledges that the Company is not a law firm, and that NO LEGAL OR TAX ADVICE CAN OR WILL BE PROVIDED UNDER THIS AGREEMENT. </a:t>
              </a:r>
            </a:p>
            <a:p>
              <a:pPr eaLnBrk="1" hangingPunct="1">
                <a:spcBef>
                  <a:spcPct val="0"/>
                </a:spcBef>
                <a:buFontTx/>
                <a:buNone/>
              </a:pPr>
              <a:r>
                <a:rPr lang="en-US" altLang="en-US" sz="1600" dirty="0">
                  <a:latin typeface="+mj-lt"/>
                </a:rPr>
                <a:t>However, if the Client has a Creditor who has commenced legal action prior to the start of the services of XXXX, the Company may, in its discretion, provide </a:t>
              </a:r>
              <a:r>
                <a:rPr lang="en-US" altLang="en-US" sz="1600" dirty="0" smtClean="0">
                  <a:latin typeface="+mj-lt"/>
                </a:rPr>
                <a:t>limited guidance </a:t>
              </a:r>
              <a:r>
                <a:rPr lang="en-US" altLang="en-US" sz="1600" dirty="0">
                  <a:latin typeface="+mj-lt"/>
                </a:rPr>
                <a:t>with respect to the handling of that particular creditor account only, </a:t>
              </a:r>
              <a:r>
                <a:rPr lang="en-US" altLang="en-US" sz="1600" dirty="0" smtClean="0">
                  <a:latin typeface="+mj-lt"/>
                </a:rPr>
                <a:t>in an </a:t>
              </a:r>
              <a:r>
                <a:rPr lang="en-US" altLang="en-US" sz="1600" dirty="0">
                  <a:latin typeface="+mj-lt"/>
                </a:rPr>
                <a:t>effort to determine if the account may be included within the </a:t>
              </a:r>
              <a:r>
                <a:rPr lang="en-US" altLang="en-US" sz="1600" dirty="0" smtClean="0">
                  <a:latin typeface="+mj-lt"/>
                </a:rPr>
                <a:t>Program. However</a:t>
              </a:r>
              <a:r>
                <a:rPr lang="en-US" altLang="en-US" sz="1600" dirty="0">
                  <a:latin typeface="+mj-lt"/>
                </a:rPr>
                <a:t>, neither the Company, nor its agents, affiliates, or attorneys, will </a:t>
              </a:r>
              <a:r>
                <a:rPr lang="en-US" altLang="en-US" sz="1600" dirty="0" smtClean="0">
                  <a:latin typeface="+mj-lt"/>
                </a:rPr>
                <a:t>be deemed </a:t>
              </a:r>
              <a:r>
                <a:rPr lang="en-US" altLang="en-US" sz="1600" dirty="0">
                  <a:latin typeface="+mj-lt"/>
                </a:rPr>
                <a:t>responsible and/or held liable for any; adverse action against the </a:t>
              </a:r>
              <a:r>
                <a:rPr lang="en-US" altLang="en-US" sz="1600" dirty="0" smtClean="0">
                  <a:latin typeface="+mj-lt"/>
                </a:rPr>
                <a:t>Client instituted </a:t>
              </a:r>
              <a:r>
                <a:rPr lang="en-US" altLang="en-US" sz="1600" dirty="0">
                  <a:latin typeface="+mj-lt"/>
                </a:rPr>
                <a:t>by their creditors. Client understands that any debts incurred by </a:t>
              </a:r>
              <a:r>
                <a:rPr lang="en-US" altLang="en-US" sz="1600" dirty="0" smtClean="0">
                  <a:latin typeface="+mj-lt"/>
                </a:rPr>
                <a:t>Client shall </a:t>
              </a:r>
              <a:r>
                <a:rPr lang="en-US" altLang="en-US" sz="1600" dirty="0">
                  <a:latin typeface="+mj-lt"/>
                </a:rPr>
                <a:t>remain the obligation and responsibility of the Client, and not that of </a:t>
              </a:r>
              <a:r>
                <a:rPr lang="en-US" altLang="en-US" sz="1600" dirty="0" smtClean="0">
                  <a:latin typeface="+mj-lt"/>
                </a:rPr>
                <a:t>the Company</a:t>
              </a:r>
              <a:r>
                <a:rPr lang="en-US" altLang="en-US" sz="1600" dirty="0">
                  <a:solidFill>
                    <a:srgbClr val="FF0000"/>
                  </a:solidFill>
                  <a:latin typeface="+mj-lt"/>
                </a:rPr>
                <a:t>. Client acknowledges that the settlement of debts and any </a:t>
              </a:r>
              <a:r>
                <a:rPr lang="en-US" altLang="en-US" sz="1600" dirty="0" smtClean="0">
                  <a:solidFill>
                    <a:srgbClr val="FF0000"/>
                  </a:solidFill>
                  <a:latin typeface="+mj-lt"/>
                </a:rPr>
                <a:t>savings thereby </a:t>
              </a:r>
              <a:r>
                <a:rPr lang="en-US" altLang="en-US" sz="1600" dirty="0">
                  <a:solidFill>
                    <a:srgbClr val="FF0000"/>
                  </a:solidFill>
                  <a:latin typeface="+mj-lt"/>
                </a:rPr>
                <a:t>achieved through the Program may result in tax consequences to </a:t>
              </a:r>
              <a:r>
                <a:rPr lang="en-US" altLang="en-US" sz="1600" dirty="0" smtClean="0">
                  <a:solidFill>
                    <a:srgbClr val="FF0000"/>
                  </a:solidFill>
                  <a:latin typeface="+mj-lt"/>
                </a:rPr>
                <a:t>the Client</a:t>
              </a:r>
              <a:r>
                <a:rPr lang="en-US" altLang="en-US" sz="1600" dirty="0">
                  <a:solidFill>
                    <a:srgbClr val="FF0000"/>
                  </a:solidFill>
                  <a:latin typeface="+mj-lt"/>
                </a:rPr>
                <a:t>. The Client shall be fully responsible for any and all such </a:t>
              </a:r>
              <a:r>
                <a:rPr lang="en-US" altLang="en-US" sz="1600" dirty="0" smtClean="0">
                  <a:solidFill>
                    <a:srgbClr val="FF0000"/>
                  </a:solidFill>
                  <a:latin typeface="+mj-lt"/>
                </a:rPr>
                <a:t>tax consequences</a:t>
              </a:r>
              <a:r>
                <a:rPr lang="en-US" altLang="en-US" sz="1600" dirty="0">
                  <a:solidFill>
                    <a:srgbClr val="FF0000"/>
                  </a:solidFill>
                  <a:latin typeface="+mj-lt"/>
                </a:rPr>
                <a:t>, and may receive tax forms from the IRS in which </a:t>
              </a:r>
              <a:r>
                <a:rPr lang="en-US" altLang="en-US" sz="1600" dirty="0" smtClean="0">
                  <a:solidFill>
                    <a:srgbClr val="FF0000"/>
                  </a:solidFill>
                  <a:latin typeface="+mj-lt"/>
                </a:rPr>
                <a:t>their compromise </a:t>
              </a:r>
              <a:r>
                <a:rPr lang="en-US" altLang="en-US" sz="1600" dirty="0">
                  <a:solidFill>
                    <a:srgbClr val="FF0000"/>
                  </a:solidFill>
                  <a:latin typeface="+mj-lt"/>
                </a:rPr>
                <a:t>and/or reduction of debt was reported</a:t>
              </a:r>
              <a:r>
                <a:rPr lang="en-US" altLang="en-US" sz="1600" dirty="0">
                  <a:latin typeface="+mj-lt"/>
                </a:rPr>
                <a:t>. Clients should consult </a:t>
              </a:r>
              <a:r>
                <a:rPr lang="en-US" altLang="en-US" sz="1600" dirty="0" smtClean="0">
                  <a:latin typeface="+mj-lt"/>
                </a:rPr>
                <a:t>their Tax </a:t>
              </a:r>
              <a:r>
                <a:rPr lang="en-US" altLang="en-US" sz="1600" dirty="0">
                  <a:latin typeface="+mj-lt"/>
                </a:rPr>
                <a:t>Advisors for any and all Tax assistance and information.</a:t>
              </a:r>
            </a:p>
          </p:txBody>
        </p:sp>
      </p:grpSp>
    </p:spTree>
    <p:custDataLst>
      <p:tags r:id="rId1"/>
    </p:custDataLst>
    <p:extLst>
      <p:ext uri="{BB962C8B-B14F-4D97-AF65-F5344CB8AC3E}">
        <p14:creationId xmlns:p14="http://schemas.microsoft.com/office/powerpoint/2010/main" val="26423117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697" t="13966" r="8031" b="13014"/>
          <a:stretch/>
        </p:blipFill>
        <p:spPr>
          <a:xfrm>
            <a:off x="0" y="-1"/>
            <a:ext cx="12192000" cy="6858001"/>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6" name="Rectangle 1"/>
          <p:cNvSpPr>
            <a:spLocks noChangeArrowheads="1"/>
          </p:cNvSpPr>
          <p:nvPr/>
        </p:nvSpPr>
        <p:spPr bwMode="auto">
          <a:xfrm>
            <a:off x="3102428" y="883892"/>
            <a:ext cx="7282817" cy="4497229"/>
          </a:xfrm>
          <a:prstGeom prst="trapezoid">
            <a:avLst>
              <a:gd name="adj" fmla="val 9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mj-lt"/>
              </a:rPr>
              <a:t>9</a:t>
            </a:r>
            <a:r>
              <a:rPr lang="en-US" altLang="en-US" sz="1600" b="1" dirty="0">
                <a:solidFill>
                  <a:srgbClr val="FF0000"/>
                </a:solidFill>
                <a:latin typeface="+mj-lt"/>
              </a:rPr>
              <a:t>. </a:t>
            </a:r>
            <a:r>
              <a:rPr lang="en-US" altLang="en-US" sz="1800" b="1" dirty="0">
                <a:solidFill>
                  <a:srgbClr val="FF0000"/>
                </a:solidFill>
                <a:latin typeface="+mj-lt"/>
              </a:rPr>
              <a:t>No Legal or Tax Advice: The client acknowledges that the Company is not a law firm, and that NO LEGAL OR TAX ADVICE CAN OR WILL BE PROVIDED UNDER THIS AGREEMENT. </a:t>
            </a:r>
          </a:p>
          <a:p>
            <a:pPr eaLnBrk="1" hangingPunct="1">
              <a:spcBef>
                <a:spcPct val="0"/>
              </a:spcBef>
              <a:buFontTx/>
              <a:buNone/>
            </a:pPr>
            <a:r>
              <a:rPr lang="en-US" altLang="en-US" sz="1600" dirty="0">
                <a:latin typeface="+mj-lt"/>
              </a:rPr>
              <a:t>However, if the Client has a Creditor who has commenced legal action prior to the start of the services of XXXX, the Company may, in its discretion, provide </a:t>
            </a:r>
            <a:r>
              <a:rPr lang="en-US" altLang="en-US" sz="1600" dirty="0" smtClean="0">
                <a:latin typeface="+mj-lt"/>
              </a:rPr>
              <a:t>limited guidance </a:t>
            </a:r>
            <a:r>
              <a:rPr lang="en-US" altLang="en-US" sz="1600" dirty="0">
                <a:latin typeface="+mj-lt"/>
              </a:rPr>
              <a:t>with respect to the handling of that particular creditor account only, </a:t>
            </a:r>
            <a:r>
              <a:rPr lang="en-US" altLang="en-US" sz="1600" dirty="0" smtClean="0">
                <a:latin typeface="+mj-lt"/>
              </a:rPr>
              <a:t>in an </a:t>
            </a:r>
            <a:r>
              <a:rPr lang="en-US" altLang="en-US" sz="1600" dirty="0">
                <a:latin typeface="+mj-lt"/>
              </a:rPr>
              <a:t>effort to determine if the account may be included within the </a:t>
            </a:r>
            <a:r>
              <a:rPr lang="en-US" altLang="en-US" sz="1600" dirty="0" smtClean="0">
                <a:latin typeface="+mj-lt"/>
              </a:rPr>
              <a:t>Program. However</a:t>
            </a:r>
            <a:r>
              <a:rPr lang="en-US" altLang="en-US" sz="1600" dirty="0">
                <a:latin typeface="+mj-lt"/>
              </a:rPr>
              <a:t>, neither the Company, nor its agents, affiliates, or attorneys, will </a:t>
            </a:r>
            <a:r>
              <a:rPr lang="en-US" altLang="en-US" sz="1600" dirty="0" smtClean="0">
                <a:latin typeface="+mj-lt"/>
              </a:rPr>
              <a:t>be deemed </a:t>
            </a:r>
            <a:r>
              <a:rPr lang="en-US" altLang="en-US" sz="1600" dirty="0">
                <a:latin typeface="+mj-lt"/>
              </a:rPr>
              <a:t>responsible and/or held liable for any; adverse action against the Client</a:t>
            </a:r>
          </a:p>
          <a:p>
            <a:pPr eaLnBrk="1" hangingPunct="1">
              <a:spcBef>
                <a:spcPct val="0"/>
              </a:spcBef>
              <a:buFontTx/>
              <a:buNone/>
            </a:pPr>
            <a:r>
              <a:rPr lang="en-US" altLang="en-US" sz="1600" dirty="0">
                <a:latin typeface="+mj-lt"/>
              </a:rPr>
              <a:t>instituted by their creditors. Client understands that any debts incurred by Client</a:t>
            </a:r>
          </a:p>
          <a:p>
            <a:pPr eaLnBrk="1" hangingPunct="1">
              <a:spcBef>
                <a:spcPct val="0"/>
              </a:spcBef>
              <a:buFontTx/>
              <a:buNone/>
            </a:pPr>
            <a:r>
              <a:rPr lang="en-US" altLang="en-US" sz="1600" dirty="0">
                <a:latin typeface="+mj-lt"/>
              </a:rPr>
              <a:t>shall remain the obligation and responsibility of the Client, and not that of the</a:t>
            </a:r>
          </a:p>
          <a:p>
            <a:pPr eaLnBrk="1" hangingPunct="1">
              <a:spcBef>
                <a:spcPct val="0"/>
              </a:spcBef>
              <a:buFontTx/>
              <a:buNone/>
            </a:pPr>
            <a:r>
              <a:rPr lang="en-US" altLang="en-US" sz="1600" dirty="0">
                <a:latin typeface="+mj-lt"/>
              </a:rPr>
              <a:t>Company</a:t>
            </a:r>
            <a:r>
              <a:rPr lang="en-US" altLang="en-US" sz="1600" dirty="0">
                <a:solidFill>
                  <a:srgbClr val="FF0000"/>
                </a:solidFill>
                <a:latin typeface="+mj-lt"/>
              </a:rPr>
              <a:t>. Client acknowledges that the settlement of debts and any savings</a:t>
            </a:r>
          </a:p>
          <a:p>
            <a:pPr eaLnBrk="1" hangingPunct="1">
              <a:spcBef>
                <a:spcPct val="0"/>
              </a:spcBef>
              <a:buFontTx/>
              <a:buNone/>
            </a:pPr>
            <a:r>
              <a:rPr lang="en-US" altLang="en-US" sz="1600" dirty="0">
                <a:solidFill>
                  <a:srgbClr val="FF0000"/>
                </a:solidFill>
                <a:latin typeface="+mj-lt"/>
              </a:rPr>
              <a:t>thereby achieved through the Program may result in tax consequences to the</a:t>
            </a:r>
          </a:p>
          <a:p>
            <a:pPr eaLnBrk="1" hangingPunct="1">
              <a:spcBef>
                <a:spcPct val="0"/>
              </a:spcBef>
              <a:buFontTx/>
              <a:buNone/>
            </a:pPr>
            <a:r>
              <a:rPr lang="en-US" altLang="en-US" sz="1600" dirty="0">
                <a:solidFill>
                  <a:srgbClr val="FF0000"/>
                </a:solidFill>
                <a:latin typeface="+mj-lt"/>
              </a:rPr>
              <a:t>Client. The Client shall be fully responsible for any and all such tax</a:t>
            </a:r>
          </a:p>
          <a:p>
            <a:pPr eaLnBrk="1" hangingPunct="1">
              <a:spcBef>
                <a:spcPct val="0"/>
              </a:spcBef>
              <a:buFontTx/>
              <a:buNone/>
            </a:pPr>
            <a:r>
              <a:rPr lang="en-US" altLang="en-US" sz="1600" dirty="0">
                <a:solidFill>
                  <a:srgbClr val="FF0000"/>
                </a:solidFill>
                <a:latin typeface="+mj-lt"/>
              </a:rPr>
              <a:t>consequences, and may receive tax forms from the IRS in which their</a:t>
            </a:r>
          </a:p>
          <a:p>
            <a:pPr eaLnBrk="1" hangingPunct="1">
              <a:spcBef>
                <a:spcPct val="0"/>
              </a:spcBef>
              <a:buFontTx/>
              <a:buNone/>
            </a:pPr>
            <a:r>
              <a:rPr lang="en-US" altLang="en-US" sz="1600" dirty="0">
                <a:solidFill>
                  <a:srgbClr val="FF0000"/>
                </a:solidFill>
                <a:latin typeface="+mj-lt"/>
              </a:rPr>
              <a:t>compromise and/or reduction of debt was reported</a:t>
            </a:r>
            <a:r>
              <a:rPr lang="en-US" altLang="en-US" sz="1600" dirty="0">
                <a:latin typeface="+mj-lt"/>
              </a:rPr>
              <a:t>. Clients should consult their</a:t>
            </a:r>
          </a:p>
          <a:p>
            <a:pPr eaLnBrk="1" hangingPunct="1">
              <a:spcBef>
                <a:spcPct val="0"/>
              </a:spcBef>
              <a:buFontTx/>
              <a:buNone/>
            </a:pPr>
            <a:r>
              <a:rPr lang="en-US" altLang="en-US" sz="1600" dirty="0">
                <a:latin typeface="+mj-lt"/>
              </a:rPr>
              <a:t>Tax Advisors for any and all Tax assistance and information.</a:t>
            </a:r>
          </a:p>
        </p:txBody>
      </p:sp>
      <p:sp>
        <p:nvSpPr>
          <p:cNvPr id="8" name="Trapezoid 7"/>
          <p:cNvSpPr/>
          <p:nvPr/>
        </p:nvSpPr>
        <p:spPr>
          <a:xfrm>
            <a:off x="3102429" y="865413"/>
            <a:ext cx="7282817" cy="5127171"/>
          </a:xfrm>
          <a:prstGeom prst="trapezoid">
            <a:avLst>
              <a:gd name="adj" fmla="val 5255"/>
            </a:avLst>
          </a:prstGeom>
          <a:solidFill>
            <a:schemeClr val="bg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p:cNvSpPr>
            <a:spLocks noChangeArrowheads="1"/>
          </p:cNvSpPr>
          <p:nvPr/>
        </p:nvSpPr>
        <p:spPr bwMode="auto">
          <a:xfrm>
            <a:off x="3494449" y="2077222"/>
            <a:ext cx="6498773" cy="2703552"/>
          </a:xfrm>
          <a:prstGeom prst="trapezoid">
            <a:avLst>
              <a:gd name="adj" fmla="val 557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Client understands that if legal action is taken against them, related to one of their accounts in the XXXXXXX Program, </a:t>
            </a:r>
            <a:r>
              <a:rPr lang="en-US" altLang="en-US" sz="2800" b="1" dirty="0">
                <a:solidFill>
                  <a:srgbClr val="FF0000"/>
                </a:solidFill>
                <a:latin typeface="Arial" panose="020B0604020202020204" pitchFamily="34" charset="0"/>
              </a:rPr>
              <a:t>that account may be removed from the Program at the Company's discretion</a:t>
            </a:r>
            <a:r>
              <a:rPr lang="en-US" altLang="en-US" sz="2800" dirty="0">
                <a:solidFill>
                  <a:srgbClr val="FF0000"/>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1863191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697" t="13966" r="8031" b="13014"/>
          <a:stretch/>
        </p:blipFill>
        <p:spPr>
          <a:xfrm>
            <a:off x="0" y="-1"/>
            <a:ext cx="12192000" cy="6858001"/>
          </a:xfrm>
          <a:prstGeom prst="rect">
            <a:avLst/>
          </a:prstGeom>
        </p:spPr>
      </p:pic>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5" name="Trapezoid 4"/>
          <p:cNvSpPr/>
          <p:nvPr/>
        </p:nvSpPr>
        <p:spPr>
          <a:xfrm>
            <a:off x="3102429" y="865413"/>
            <a:ext cx="7282817" cy="5127171"/>
          </a:xfrm>
          <a:prstGeom prst="trapezoid">
            <a:avLst>
              <a:gd name="adj" fmla="val 5255"/>
            </a:avLst>
          </a:prstGeom>
          <a:solidFill>
            <a:schemeClr val="bg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ChangeArrowheads="1"/>
          </p:cNvSpPr>
          <p:nvPr/>
        </p:nvSpPr>
        <p:spPr bwMode="auto">
          <a:xfrm>
            <a:off x="3167745" y="1304506"/>
            <a:ext cx="7282817" cy="2666702"/>
          </a:xfrm>
          <a:prstGeom prst="trapezoid">
            <a:avLst>
              <a:gd name="adj" fmla="val 899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latin typeface="Arial" panose="020B0604020202020204" pitchFamily="34" charset="0"/>
              </a:rPr>
              <a:t>10. </a:t>
            </a:r>
            <a:r>
              <a:rPr lang="en-US" altLang="en-US" sz="1600" b="1" dirty="0">
                <a:solidFill>
                  <a:srgbClr val="FF0000"/>
                </a:solidFill>
                <a:latin typeface="Arial" panose="020B0604020202020204" pitchFamily="34" charset="0"/>
              </a:rPr>
              <a:t>Fees and Program Funds: </a:t>
            </a:r>
            <a:r>
              <a:rPr lang="en-US" altLang="en-US" sz="1600" dirty="0">
                <a:solidFill>
                  <a:srgbClr val="FF0000"/>
                </a:solidFill>
                <a:latin typeface="Arial" panose="020B0604020202020204" pitchFamily="34" charset="0"/>
              </a:rPr>
              <a:t>The Client agrees to pay the Company a fee in the amount of </a:t>
            </a:r>
            <a:r>
              <a:rPr lang="en-US" altLang="en-US" sz="2000" b="1" dirty="0">
                <a:solidFill>
                  <a:srgbClr val="FF0000"/>
                </a:solidFill>
                <a:latin typeface="Arial" panose="020B0604020202020204" pitchFamily="34" charset="0"/>
              </a:rPr>
              <a:t>40.00% </a:t>
            </a:r>
            <a:r>
              <a:rPr lang="en-US" altLang="en-US" sz="1600" b="1" dirty="0">
                <a:solidFill>
                  <a:srgbClr val="FF0000"/>
                </a:solidFill>
                <a:latin typeface="Arial" panose="020B0604020202020204" pitchFamily="34" charset="0"/>
              </a:rPr>
              <a:t>of the Amount Saved </a:t>
            </a:r>
            <a:r>
              <a:rPr lang="en-US" altLang="en-US" sz="1600" dirty="0">
                <a:latin typeface="Arial" panose="020B0604020202020204" pitchFamily="34" charset="0"/>
              </a:rPr>
              <a:t>by the Company on each enrolled  account that is negotiated and settled by the Company (that is, the difference between the account balance at the time of enrollment and the agreed upon Final Settlement Amount). </a:t>
            </a:r>
            <a:r>
              <a:rPr lang="en-US" altLang="en-US" sz="1600" dirty="0">
                <a:solidFill>
                  <a:srgbClr val="FF0000"/>
                </a:solidFill>
                <a:latin typeface="Arial" panose="020B0604020202020204" pitchFamily="34" charset="0"/>
              </a:rPr>
              <a:t>Fees are considered earned when the Company negotiates a settlement on a given account, the </a:t>
            </a:r>
            <a:r>
              <a:rPr lang="en-US" altLang="en-US" sz="1600" dirty="0">
                <a:latin typeface="Arial" panose="020B0604020202020204" pitchFamily="34" charset="0"/>
              </a:rPr>
              <a:t>Client agrees to the settlement and the first payment of the settlement is made to the creditor. </a:t>
            </a:r>
            <a:r>
              <a:rPr lang="en-US" altLang="en-US" sz="1600" b="1" dirty="0">
                <a:latin typeface="Arial" panose="020B0604020202020204" pitchFamily="34" charset="0"/>
              </a:rPr>
              <a:t>There are no pre-payment penalties</a:t>
            </a:r>
            <a:r>
              <a:rPr lang="en-US" altLang="en-US" sz="1600" dirty="0">
                <a:latin typeface="Arial" panose="020B0604020202020204" pitchFamily="34" charset="0"/>
              </a:rPr>
              <a:t>. It is estimated that if the client graduates the program no additional program funds will be required.</a:t>
            </a:r>
          </a:p>
        </p:txBody>
      </p:sp>
    </p:spTree>
    <p:custDataLst>
      <p:tags r:id="rId1"/>
    </p:custDataLst>
    <p:extLst>
      <p:ext uri="{BB962C8B-B14F-4D97-AF65-F5344CB8AC3E}">
        <p14:creationId xmlns:p14="http://schemas.microsoft.com/office/powerpoint/2010/main" val="1165007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9109"/>
          <a:stretch/>
        </p:blipFill>
        <p:spPr>
          <a:xfrm>
            <a:off x="-1" y="0"/>
            <a:ext cx="12222533"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12" name="Rectangle 11"/>
          <p:cNvSpPr/>
          <p:nvPr/>
        </p:nvSpPr>
        <p:spPr>
          <a:xfrm>
            <a:off x="7333699" y="4276203"/>
            <a:ext cx="4888833" cy="85346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7F7F7F"/>
                </a:solidFill>
                <a:latin typeface="Century Gothic" panose="020B0502020202020204" pitchFamily="34" charset="0"/>
              </a:rPr>
              <a:t>Debt Management Plan (DMP)</a:t>
            </a:r>
            <a:endParaRPr lang="en-US" sz="2800" spc="600" dirty="0">
              <a:solidFill>
                <a:srgbClr val="7F7F7F"/>
              </a:solidFill>
              <a:latin typeface="Century Gothic" panose="020B0502020202020204" pitchFamily="34" charset="0"/>
            </a:endParaRPr>
          </a:p>
        </p:txBody>
      </p:sp>
      <p:sp>
        <p:nvSpPr>
          <p:cNvPr id="13" name="Rectangle 12"/>
          <p:cNvSpPr/>
          <p:nvPr/>
        </p:nvSpPr>
        <p:spPr>
          <a:xfrm>
            <a:off x="0" y="1036320"/>
            <a:ext cx="4980708" cy="2118359"/>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DEBT REPAYMENT PLAN ACCEPTED BY CREDITORS NATIONWIDE</a:t>
            </a:r>
            <a:endParaRPr lang="en-US" sz="2800" spc="600" dirty="0">
              <a:solidFill>
                <a:srgbClr val="F3F3F3"/>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6946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9109"/>
          <a:stretch/>
        </p:blipFill>
        <p:spPr>
          <a:xfrm>
            <a:off x="-1" y="0"/>
            <a:ext cx="12222533"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8" name="Rectangle 7"/>
          <p:cNvSpPr/>
          <p:nvPr/>
        </p:nvSpPr>
        <p:spPr>
          <a:xfrm>
            <a:off x="0" y="571500"/>
            <a:ext cx="12222532" cy="242316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spc="600" dirty="0" smtClean="0">
                <a:solidFill>
                  <a:srgbClr val="F3F3F3"/>
                </a:solidFill>
                <a:latin typeface="Century Gothic" panose="020B0502020202020204" pitchFamily="34" charset="0"/>
              </a:rPr>
              <a:t>BENEFITS:</a:t>
            </a:r>
          </a:p>
          <a:p>
            <a:pPr marL="971550" lvl="1" indent="-514350">
              <a:buAutoNum type="arabicPeriod"/>
            </a:pPr>
            <a:r>
              <a:rPr lang="en-US" sz="2400" spc="600" smtClean="0">
                <a:solidFill>
                  <a:srgbClr val="F3F3F3"/>
                </a:solidFill>
                <a:latin typeface="Century Gothic" panose="020B0502020202020204" pitchFamily="34" charset="0"/>
              </a:rPr>
              <a:t>CONSOLIDATED </a:t>
            </a:r>
            <a:r>
              <a:rPr lang="en-US" sz="2400" spc="600" dirty="0" smtClean="0">
                <a:solidFill>
                  <a:srgbClr val="F3F3F3"/>
                </a:solidFill>
                <a:latin typeface="Century Gothic" panose="020B0502020202020204" pitchFamily="34" charset="0"/>
              </a:rPr>
              <a:t>DEBT</a:t>
            </a:r>
          </a:p>
          <a:p>
            <a:pPr marL="971550" lvl="1" indent="-514350">
              <a:buAutoNum type="arabicPeriod"/>
            </a:pPr>
            <a:r>
              <a:rPr lang="en-US" sz="2400" spc="600" dirty="0" smtClean="0">
                <a:solidFill>
                  <a:srgbClr val="F3F3F3"/>
                </a:solidFill>
                <a:latin typeface="Century Gothic" panose="020B0502020202020204" pitchFamily="34" charset="0"/>
              </a:rPr>
              <a:t>STRUCTURE AND SUPPORT</a:t>
            </a:r>
          </a:p>
          <a:p>
            <a:pPr marL="971550" lvl="1" indent="-514350">
              <a:buAutoNum type="arabicPeriod"/>
            </a:pPr>
            <a:r>
              <a:rPr lang="en-US" sz="2400" spc="600" dirty="0" smtClean="0">
                <a:solidFill>
                  <a:srgbClr val="F3F3F3"/>
                </a:solidFill>
                <a:latin typeface="Century Gothic" panose="020B0502020202020204" pitchFamily="34" charset="0"/>
              </a:rPr>
              <a:t>SHORTER PAYOFF TIMEFRAME TO PAY DEBT IN FULL</a:t>
            </a:r>
          </a:p>
          <a:p>
            <a:pPr marL="971550" lvl="1" indent="-514350">
              <a:buAutoNum type="arabicPeriod"/>
            </a:pPr>
            <a:r>
              <a:rPr lang="en-US" sz="2400" spc="600" dirty="0" smtClean="0">
                <a:solidFill>
                  <a:srgbClr val="F3F3F3"/>
                </a:solidFill>
                <a:latin typeface="Century Gothic" panose="020B0502020202020204" pitchFamily="34" charset="0"/>
              </a:rPr>
              <a:t>MONEY SAVED (INTEREST &amp; FEES)</a:t>
            </a:r>
          </a:p>
          <a:p>
            <a:pPr marL="971550" lvl="1" indent="-514350">
              <a:buAutoNum type="arabicPeriod"/>
            </a:pPr>
            <a:r>
              <a:rPr lang="en-US" sz="2400" spc="600" dirty="0" smtClean="0">
                <a:solidFill>
                  <a:srgbClr val="F3F3F3"/>
                </a:solidFill>
                <a:latin typeface="Century Gothic" panose="020B0502020202020204" pitchFamily="34" charset="0"/>
              </a:rPr>
              <a:t>IMPROVED CREDIT</a:t>
            </a:r>
          </a:p>
        </p:txBody>
      </p:sp>
      <p:sp>
        <p:nvSpPr>
          <p:cNvPr id="15" name="Freeform 14"/>
          <p:cNvSpPr/>
          <p:nvPr/>
        </p:nvSpPr>
        <p:spPr>
          <a:xfrm>
            <a:off x="2127" y="3542004"/>
            <a:ext cx="12222530" cy="1767841"/>
          </a:xfrm>
          <a:custGeom>
            <a:avLst/>
            <a:gdLst>
              <a:gd name="connsiteX0" fmla="*/ 0 w 11246304"/>
              <a:gd name="connsiteY0" fmla="*/ 0 h 1767841"/>
              <a:gd name="connsiteX1" fmla="*/ 10753868 w 11246304"/>
              <a:gd name="connsiteY1" fmla="*/ 670559 h 1767841"/>
              <a:gd name="connsiteX2" fmla="*/ 11082474 w 11246304"/>
              <a:gd name="connsiteY2" fmla="*/ 670559 h 1767841"/>
              <a:gd name="connsiteX3" fmla="*/ 11082474 w 11246304"/>
              <a:gd name="connsiteY3" fmla="*/ 662940 h 1767841"/>
              <a:gd name="connsiteX4" fmla="*/ 11246304 w 11246304"/>
              <a:gd name="connsiteY4" fmla="*/ 883920 h 1767841"/>
              <a:gd name="connsiteX5" fmla="*/ 11082474 w 11246304"/>
              <a:gd name="connsiteY5" fmla="*/ 1104900 h 1767841"/>
              <a:gd name="connsiteX6" fmla="*/ 11082474 w 11246304"/>
              <a:gd name="connsiteY6" fmla="*/ 1097281 h 1767841"/>
              <a:gd name="connsiteX7" fmla="*/ 10753876 w 11246304"/>
              <a:gd name="connsiteY7" fmla="*/ 1097281 h 1767841"/>
              <a:gd name="connsiteX8" fmla="*/ 10753876 w 11246304"/>
              <a:gd name="connsiteY8" fmla="*/ 1097282 h 1767841"/>
              <a:gd name="connsiteX9" fmla="*/ 0 w 11246304"/>
              <a:gd name="connsiteY9" fmla="*/ 1767841 h 176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6304" h="1767841">
                <a:moveTo>
                  <a:pt x="0" y="0"/>
                </a:moveTo>
                <a:lnTo>
                  <a:pt x="10753868" y="670559"/>
                </a:lnTo>
                <a:lnTo>
                  <a:pt x="11082474" y="670559"/>
                </a:lnTo>
                <a:lnTo>
                  <a:pt x="11082474" y="662940"/>
                </a:lnTo>
                <a:lnTo>
                  <a:pt x="11246304" y="883920"/>
                </a:lnTo>
                <a:lnTo>
                  <a:pt x="11082474" y="1104900"/>
                </a:lnTo>
                <a:lnTo>
                  <a:pt x="11082474" y="1097281"/>
                </a:lnTo>
                <a:lnTo>
                  <a:pt x="10753876" y="1097281"/>
                </a:lnTo>
                <a:lnTo>
                  <a:pt x="10753876" y="1097282"/>
                </a:lnTo>
                <a:lnTo>
                  <a:pt x="0" y="176784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evron 8"/>
          <p:cNvSpPr/>
          <p:nvPr/>
        </p:nvSpPr>
        <p:spPr>
          <a:xfrm>
            <a:off x="179614" y="3923005"/>
            <a:ext cx="2819482" cy="1005840"/>
          </a:xfrm>
          <a:prstGeom prst="chevron">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7F7F7F"/>
                </a:solidFill>
                <a:latin typeface="Century Gothic" panose="020B0502020202020204" pitchFamily="34" charset="0"/>
              </a:rPr>
              <a:t>1</a:t>
            </a:r>
            <a:r>
              <a:rPr lang="en-US" sz="2000" baseline="30000" dirty="0" smtClean="0">
                <a:solidFill>
                  <a:srgbClr val="7F7F7F"/>
                </a:solidFill>
                <a:latin typeface="Century Gothic" panose="020B0502020202020204" pitchFamily="34" charset="0"/>
              </a:rPr>
              <a:t>ST</a:t>
            </a:r>
            <a:r>
              <a:rPr lang="en-US" sz="2000" dirty="0" smtClean="0">
                <a:solidFill>
                  <a:srgbClr val="7F7F7F"/>
                </a:solidFill>
                <a:latin typeface="Century Gothic" panose="020B0502020202020204" pitchFamily="34" charset="0"/>
              </a:rPr>
              <a:t> YEAR</a:t>
            </a:r>
            <a:endParaRPr lang="en-US" sz="2000" dirty="0">
              <a:solidFill>
                <a:srgbClr val="7F7F7F"/>
              </a:solidFill>
              <a:latin typeface="Century Gothic" panose="020B0502020202020204" pitchFamily="34" charset="0"/>
            </a:endParaRPr>
          </a:p>
        </p:txBody>
      </p:sp>
      <p:sp>
        <p:nvSpPr>
          <p:cNvPr id="16" name="Chevron 15"/>
          <p:cNvSpPr/>
          <p:nvPr/>
        </p:nvSpPr>
        <p:spPr>
          <a:xfrm>
            <a:off x="2999098" y="4014445"/>
            <a:ext cx="3084576" cy="822960"/>
          </a:xfrm>
          <a:prstGeom prst="chevron">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7F7F7F"/>
                </a:solidFill>
                <a:latin typeface="Century Gothic" panose="020B0502020202020204" pitchFamily="34" charset="0"/>
              </a:rPr>
              <a:t>2</a:t>
            </a:r>
            <a:r>
              <a:rPr lang="en-US" sz="2000" baseline="30000" dirty="0" smtClean="0">
                <a:solidFill>
                  <a:srgbClr val="7F7F7F"/>
                </a:solidFill>
                <a:latin typeface="Century Gothic" panose="020B0502020202020204" pitchFamily="34" charset="0"/>
              </a:rPr>
              <a:t>ND</a:t>
            </a:r>
            <a:r>
              <a:rPr lang="en-US" sz="2000" dirty="0" smtClean="0">
                <a:solidFill>
                  <a:srgbClr val="7F7F7F"/>
                </a:solidFill>
                <a:latin typeface="Century Gothic" panose="020B0502020202020204" pitchFamily="34" charset="0"/>
              </a:rPr>
              <a:t> YEAR</a:t>
            </a:r>
            <a:endParaRPr lang="en-US" sz="2000" dirty="0">
              <a:solidFill>
                <a:srgbClr val="7F7F7F"/>
              </a:solidFill>
              <a:latin typeface="Century Gothic" panose="020B0502020202020204" pitchFamily="34" charset="0"/>
            </a:endParaRPr>
          </a:p>
        </p:txBody>
      </p:sp>
      <p:sp>
        <p:nvSpPr>
          <p:cNvPr id="17" name="Chevron 16"/>
          <p:cNvSpPr/>
          <p:nvPr/>
        </p:nvSpPr>
        <p:spPr>
          <a:xfrm>
            <a:off x="6083676" y="4105885"/>
            <a:ext cx="2462783" cy="640080"/>
          </a:xfrm>
          <a:prstGeom prst="chevron">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7F7F7F"/>
                </a:solidFill>
                <a:latin typeface="Century Gothic" panose="020B0502020202020204" pitchFamily="34" charset="0"/>
              </a:rPr>
              <a:t>3</a:t>
            </a:r>
            <a:r>
              <a:rPr lang="en-US" sz="2000" baseline="30000" dirty="0" smtClean="0">
                <a:solidFill>
                  <a:srgbClr val="7F7F7F"/>
                </a:solidFill>
                <a:latin typeface="Century Gothic" panose="020B0502020202020204" pitchFamily="34" charset="0"/>
              </a:rPr>
              <a:t>RD</a:t>
            </a:r>
            <a:r>
              <a:rPr lang="en-US" sz="2000" dirty="0" smtClean="0">
                <a:solidFill>
                  <a:srgbClr val="7F7F7F"/>
                </a:solidFill>
                <a:latin typeface="Century Gothic" panose="020B0502020202020204" pitchFamily="34" charset="0"/>
              </a:rPr>
              <a:t> YEAR</a:t>
            </a:r>
            <a:endParaRPr lang="en-US" sz="2000" dirty="0">
              <a:solidFill>
                <a:srgbClr val="7F7F7F"/>
              </a:solidFill>
              <a:latin typeface="Century Gothic" panose="020B0502020202020204" pitchFamily="34" charset="0"/>
            </a:endParaRPr>
          </a:p>
        </p:txBody>
      </p:sp>
      <p:sp>
        <p:nvSpPr>
          <p:cNvPr id="18" name="Chevron 17"/>
          <p:cNvSpPr/>
          <p:nvPr/>
        </p:nvSpPr>
        <p:spPr>
          <a:xfrm>
            <a:off x="8546461" y="4197325"/>
            <a:ext cx="2011680" cy="457200"/>
          </a:xfrm>
          <a:prstGeom prst="chevron">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7F7F7F"/>
                </a:solidFill>
                <a:latin typeface="Century Gothic" panose="020B0502020202020204" pitchFamily="34" charset="0"/>
              </a:rPr>
              <a:t>4</a:t>
            </a:r>
            <a:r>
              <a:rPr lang="en-US" sz="2000" baseline="30000" dirty="0" smtClean="0">
                <a:solidFill>
                  <a:srgbClr val="7F7F7F"/>
                </a:solidFill>
                <a:latin typeface="Century Gothic" panose="020B0502020202020204" pitchFamily="34" charset="0"/>
              </a:rPr>
              <a:t>TH</a:t>
            </a:r>
            <a:r>
              <a:rPr lang="en-US" sz="2000" dirty="0" smtClean="0">
                <a:solidFill>
                  <a:srgbClr val="7F7F7F"/>
                </a:solidFill>
                <a:latin typeface="Century Gothic" panose="020B0502020202020204" pitchFamily="34" charset="0"/>
              </a:rPr>
              <a:t> YEAR</a:t>
            </a:r>
            <a:endParaRPr lang="en-US" sz="2000" dirty="0">
              <a:solidFill>
                <a:srgbClr val="7F7F7F"/>
              </a:solidFill>
              <a:latin typeface="Century Gothic" panose="020B0502020202020204" pitchFamily="34" charset="0"/>
            </a:endParaRPr>
          </a:p>
        </p:txBody>
      </p:sp>
      <p:sp>
        <p:nvSpPr>
          <p:cNvPr id="19" name="Chevron 18"/>
          <p:cNvSpPr/>
          <p:nvPr/>
        </p:nvSpPr>
        <p:spPr>
          <a:xfrm>
            <a:off x="10584455" y="4281469"/>
            <a:ext cx="1517904" cy="289666"/>
          </a:xfrm>
          <a:prstGeom prst="chevron">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7F7F7F"/>
                </a:solidFill>
                <a:latin typeface="Century Gothic" panose="020B0502020202020204" pitchFamily="34" charset="0"/>
              </a:rPr>
              <a:t>5</a:t>
            </a:r>
            <a:r>
              <a:rPr lang="en-US" sz="2000" baseline="30000" dirty="0" smtClean="0">
                <a:solidFill>
                  <a:srgbClr val="7F7F7F"/>
                </a:solidFill>
                <a:latin typeface="Century Gothic" panose="020B0502020202020204" pitchFamily="34" charset="0"/>
              </a:rPr>
              <a:t>TH</a:t>
            </a:r>
            <a:r>
              <a:rPr lang="en-US" sz="2000" dirty="0" smtClean="0">
                <a:solidFill>
                  <a:srgbClr val="7F7F7F"/>
                </a:solidFill>
                <a:latin typeface="Century Gothic" panose="020B0502020202020204" pitchFamily="34" charset="0"/>
              </a:rPr>
              <a:t> YEAR</a:t>
            </a:r>
            <a:endParaRPr lang="en-US" sz="2000" dirty="0">
              <a:solidFill>
                <a:srgbClr val="7F7F7F"/>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79459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250"/>
                            </p:stCondLst>
                            <p:childTnLst>
                              <p:par>
                                <p:cTn id="13" presetID="10" presetClass="entr" presetSubtype="0" fill="hold" grpId="0"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250"/>
                            </p:stCondLst>
                            <p:childTnLst>
                              <p:par>
                                <p:cTn id="17" presetID="10" presetClass="entr" presetSubtype="0" fill="hold" grpId="0" nodeType="after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4250"/>
                            </p:stCondLst>
                            <p:childTnLst>
                              <p:par>
                                <p:cTn id="21" presetID="10" presetClass="entr" presetSubtype="0"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5250"/>
                            </p:stCondLst>
                            <p:childTnLst>
                              <p:par>
                                <p:cTn id="25" presetID="10" presetClass="entr" presetSubtype="0" fill="hold" grpId="0" nodeType="after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DMP BENEFITS</a:t>
            </a:r>
          </a:p>
        </p:txBody>
      </p:sp>
      <p:graphicFrame>
        <p:nvGraphicFramePr>
          <p:cNvPr id="8" name="Table 7"/>
          <p:cNvGraphicFramePr>
            <a:graphicFrameLocks noGrp="1"/>
          </p:cNvGraphicFramePr>
          <p:nvPr>
            <p:extLst>
              <p:ext uri="{D42A27DB-BD31-4B8C-83A1-F6EECF244321}">
                <p14:modId xmlns:p14="http://schemas.microsoft.com/office/powerpoint/2010/main" val="2024959589"/>
              </p:ext>
            </p:extLst>
          </p:nvPr>
        </p:nvGraphicFramePr>
        <p:xfrm>
          <a:off x="3116175" y="2499359"/>
          <a:ext cx="7285097" cy="3642557"/>
        </p:xfrm>
        <a:graphic>
          <a:graphicData uri="http://schemas.openxmlformats.org/drawingml/2006/table">
            <a:tbl>
              <a:tblPr firstRow="1" bandRow="1">
                <a:tableStyleId>{0505E3EF-67EA-436B-97B2-0124C06EBD24}</a:tableStyleId>
              </a:tblPr>
              <a:tblGrid>
                <a:gridCol w="1703181"/>
                <a:gridCol w="1540973"/>
                <a:gridCol w="1346981"/>
                <a:gridCol w="1346981"/>
                <a:gridCol w="1346981"/>
              </a:tblGrid>
              <a:tr h="1214167">
                <a:tc>
                  <a:txBody>
                    <a:bodyPr/>
                    <a:lstStyle/>
                    <a:p>
                      <a:pPr algn="ctr"/>
                      <a:r>
                        <a:rPr lang="en-US" sz="1800" dirty="0" smtClean="0">
                          <a:latin typeface="Century Gothic" panose="020B0502020202020204" pitchFamily="34" charset="0"/>
                        </a:rPr>
                        <a:t>Creditor</a:t>
                      </a:r>
                      <a:endParaRPr lang="en-US" sz="1800" dirty="0">
                        <a:latin typeface="Century Gothic" panose="020B0502020202020204" pitchFamily="34" charset="0"/>
                      </a:endParaRPr>
                    </a:p>
                  </a:txBody>
                  <a:tcPr marL="104073" marR="104073" marT="52039" marB="520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latin typeface="Century Gothic" panose="020B0502020202020204" pitchFamily="34" charset="0"/>
                        </a:rPr>
                        <a:t>Previous Interest Rate</a:t>
                      </a:r>
                      <a:endParaRPr lang="en-US" sz="1800" dirty="0">
                        <a:latin typeface="Century Gothic" panose="020B0502020202020204" pitchFamily="34" charset="0"/>
                      </a:endParaRPr>
                    </a:p>
                  </a:txBody>
                  <a:tcPr marL="104073" marR="104073" marT="52039" marB="520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latin typeface="Century Gothic" panose="020B0502020202020204" pitchFamily="34" charset="0"/>
                        </a:rPr>
                        <a:t>Interest</a:t>
                      </a:r>
                      <a:r>
                        <a:rPr lang="en-US" sz="1800" baseline="0" dirty="0" smtClean="0">
                          <a:latin typeface="Century Gothic" panose="020B0502020202020204" pitchFamily="34" charset="0"/>
                        </a:rPr>
                        <a:t> Rate on DMP</a:t>
                      </a:r>
                      <a:endParaRPr lang="en-US" sz="1800" dirty="0">
                        <a:latin typeface="Century Gothic" panose="020B0502020202020204" pitchFamily="34" charset="0"/>
                      </a:endParaRPr>
                    </a:p>
                  </a:txBody>
                  <a:tcPr marL="104073" marR="104073" marT="52039" marB="520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800" dirty="0" smtClean="0">
                          <a:latin typeface="Century Gothic" panose="020B0502020202020204" pitchFamily="34" charset="0"/>
                        </a:rPr>
                        <a:t>Previous Payment</a:t>
                      </a:r>
                      <a:endParaRPr lang="en-US" sz="1800" dirty="0">
                        <a:latin typeface="Century Gothic" panose="020B0502020202020204" pitchFamily="34" charset="0"/>
                      </a:endParaRPr>
                    </a:p>
                  </a:txBody>
                  <a:tcPr marL="104073" marR="104073" marT="52039" marB="520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smtClean="0">
                          <a:latin typeface="Century Gothic" panose="020B0502020202020204" pitchFamily="34" charset="0"/>
                        </a:rPr>
                        <a:t>Payment on DMP</a:t>
                      </a:r>
                      <a:endParaRPr lang="en-US" sz="1800" dirty="0">
                        <a:latin typeface="Century Gothic" panose="020B0502020202020204" pitchFamily="34" charset="0"/>
                      </a:endParaRPr>
                    </a:p>
                  </a:txBody>
                  <a:tcPr marL="104073" marR="104073" marT="52039" marB="5203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85678">
                <a:tc>
                  <a:txBody>
                    <a:bodyPr/>
                    <a:lstStyle/>
                    <a:p>
                      <a:r>
                        <a:rPr lang="en-US" sz="2500" dirty="0" smtClean="0">
                          <a:latin typeface="+mj-lt"/>
                        </a:rPr>
                        <a:t>Creditor A</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13.24%</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7.99%</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500" dirty="0" smtClean="0">
                          <a:latin typeface="+mj-lt"/>
                        </a:rPr>
                        <a:t>$120</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$103</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85678">
                <a:tc>
                  <a:txBody>
                    <a:bodyPr/>
                    <a:lstStyle/>
                    <a:p>
                      <a:r>
                        <a:rPr lang="en-US" sz="2500" dirty="0" smtClean="0">
                          <a:latin typeface="+mj-lt"/>
                        </a:rPr>
                        <a:t>Creditor B</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27.24%</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0%</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500" dirty="0" smtClean="0">
                          <a:latin typeface="+mj-lt"/>
                        </a:rPr>
                        <a:t>$49</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$34</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85678">
                <a:tc>
                  <a:txBody>
                    <a:bodyPr/>
                    <a:lstStyle/>
                    <a:p>
                      <a:r>
                        <a:rPr lang="en-US" sz="2500" dirty="0" smtClean="0">
                          <a:latin typeface="+mj-lt"/>
                        </a:rPr>
                        <a:t>Creditor C</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29.99%</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5%</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500" dirty="0" smtClean="0">
                          <a:latin typeface="+mj-lt"/>
                        </a:rPr>
                        <a:t>$200</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$98</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85678">
                <a:tc>
                  <a:txBody>
                    <a:bodyPr/>
                    <a:lstStyle/>
                    <a:p>
                      <a:r>
                        <a:rPr lang="en-US" sz="2500" dirty="0" smtClean="0">
                          <a:latin typeface="+mj-lt"/>
                        </a:rPr>
                        <a:t>Creditor D</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22.44%</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6.99%</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500" dirty="0" smtClean="0">
                          <a:latin typeface="+mj-lt"/>
                        </a:rPr>
                        <a:t>$120</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$117</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485678">
                <a:tc>
                  <a:txBody>
                    <a:bodyPr/>
                    <a:lstStyle/>
                    <a:p>
                      <a:r>
                        <a:rPr lang="en-US" sz="2500" dirty="0" smtClean="0">
                          <a:latin typeface="+mj-lt"/>
                        </a:rPr>
                        <a:t>Creditor E</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21.24%</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21.24%</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2500" dirty="0" smtClean="0">
                          <a:latin typeface="+mj-lt"/>
                        </a:rPr>
                        <a:t>$20</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smtClean="0">
                          <a:latin typeface="+mj-lt"/>
                        </a:rPr>
                        <a:t>$20</a:t>
                      </a:r>
                      <a:endParaRPr lang="en-US" sz="2500" dirty="0">
                        <a:latin typeface="+mj-lt"/>
                      </a:endParaRPr>
                    </a:p>
                  </a:txBody>
                  <a:tcPr marL="104073" marR="104073" marT="52039" marB="520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bl>
          </a:graphicData>
        </a:graphic>
      </p:graphicFrame>
      <p:sp>
        <p:nvSpPr>
          <p:cNvPr id="2" name="Rectangle 1"/>
          <p:cNvSpPr/>
          <p:nvPr/>
        </p:nvSpPr>
        <p:spPr>
          <a:xfrm>
            <a:off x="2540291" y="1073825"/>
            <a:ext cx="8436863" cy="1323439"/>
          </a:xfrm>
          <a:prstGeom prst="rect">
            <a:avLst/>
          </a:prstGeom>
        </p:spPr>
        <p:txBody>
          <a:bodyPr wrap="square">
            <a:spAutoFit/>
          </a:bodyPr>
          <a:lstStyle/>
          <a:p>
            <a:pPr>
              <a:spcBef>
                <a:spcPct val="0"/>
              </a:spcBef>
            </a:pPr>
            <a:r>
              <a:rPr lang="en-US" altLang="en-US" sz="2000" dirty="0">
                <a:solidFill>
                  <a:srgbClr val="000000"/>
                </a:solidFill>
                <a:latin typeface="+mj-lt"/>
              </a:rPr>
              <a:t>A </a:t>
            </a:r>
            <a:r>
              <a:rPr lang="en-US" altLang="en-US" sz="2000" dirty="0" smtClean="0">
                <a:solidFill>
                  <a:srgbClr val="000000"/>
                </a:solidFill>
                <a:latin typeface="+mj-lt"/>
              </a:rPr>
              <a:t>person called </a:t>
            </a:r>
            <a:r>
              <a:rPr lang="en-US" altLang="en-US" sz="2000" dirty="0">
                <a:solidFill>
                  <a:srgbClr val="000000"/>
                </a:solidFill>
                <a:latin typeface="+mj-lt"/>
              </a:rPr>
              <a:t>GreenPath because she was having difficulty managing her credit card debt.  She accumulated the debt due to a pay cut.  The DMP would help lower some of her monthly payments and reduce her interest rates.  </a:t>
            </a:r>
            <a:r>
              <a:rPr lang="en-US" altLang="en-US" sz="2000" dirty="0" smtClean="0">
                <a:solidFill>
                  <a:srgbClr val="000000"/>
                </a:solidFill>
                <a:latin typeface="+mj-lt"/>
              </a:rPr>
              <a:t>She </a:t>
            </a:r>
            <a:r>
              <a:rPr lang="en-US" altLang="en-US" sz="2000" dirty="0" smtClean="0">
                <a:solidFill>
                  <a:srgbClr val="000000"/>
                </a:solidFill>
                <a:latin typeface="+mj-lt"/>
              </a:rPr>
              <a:t>will </a:t>
            </a:r>
            <a:r>
              <a:rPr lang="en-US" altLang="en-US" sz="2000" dirty="0">
                <a:solidFill>
                  <a:srgbClr val="000000"/>
                </a:solidFill>
                <a:latin typeface="+mj-lt"/>
              </a:rPr>
              <a:t>debt free less than three years from now.  </a:t>
            </a:r>
          </a:p>
        </p:txBody>
      </p:sp>
    </p:spTree>
    <p:custDataLst>
      <p:tags r:id="rId1"/>
    </p:custDataLst>
    <p:extLst>
      <p:ext uri="{BB962C8B-B14F-4D97-AF65-F5344CB8AC3E}">
        <p14:creationId xmlns:p14="http://schemas.microsoft.com/office/powerpoint/2010/main" val="1827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SUMMARY</a:t>
            </a: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8199" y="1943100"/>
            <a:ext cx="84010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1476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458" y="-45720"/>
            <a:ext cx="12204458" cy="6964680"/>
            <a:chOff x="-12458" y="-45720"/>
            <a:chExt cx="12204458" cy="696468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544" b="4124"/>
            <a:stretch/>
          </p:blipFill>
          <p:spPr>
            <a:xfrm>
              <a:off x="-12458" y="0"/>
              <a:ext cx="12204458" cy="6858000"/>
            </a:xfrm>
            <a:prstGeom prst="rect">
              <a:avLst/>
            </a:prstGeom>
          </p:spPr>
        </p:pic>
        <p:sp>
          <p:nvSpPr>
            <p:cNvPr id="5" name="Rectangle 4"/>
            <p:cNvSpPr/>
            <p:nvPr/>
          </p:nvSpPr>
          <p:spPr>
            <a:xfrm>
              <a:off x="-12458" y="-45720"/>
              <a:ext cx="12204458" cy="6964680"/>
            </a:xfrm>
            <a:prstGeom prst="rect">
              <a:avLst/>
            </a:prstGeom>
            <a:gradFill flip="none" rotWithShape="1">
              <a:gsLst>
                <a:gs pos="0">
                  <a:srgbClr val="FFFFFF">
                    <a:alpha val="90000"/>
                  </a:srgbClr>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16" name="Rectangle 15"/>
          <p:cNvSpPr/>
          <p:nvPr/>
        </p:nvSpPr>
        <p:spPr>
          <a:xfrm>
            <a:off x="-12458" y="2546479"/>
            <a:ext cx="4569218" cy="1765042"/>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spc="600" dirty="0" smtClean="0">
                <a:solidFill>
                  <a:srgbClr val="F3F3F3"/>
                </a:solidFill>
                <a:latin typeface="Century Gothic" panose="020B0502020202020204" pitchFamily="34" charset="0"/>
              </a:rPr>
              <a:t>FINANCIALLY HEALTHY</a:t>
            </a:r>
            <a:endParaRPr lang="en-US" sz="3600" spc="600" dirty="0">
              <a:solidFill>
                <a:srgbClr val="F3F3F3"/>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164367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12204458" cy="6893169"/>
            <a:chOff x="0" y="0"/>
            <a:chExt cx="12204458" cy="6893169"/>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2" t="11249" r="192" b="3942"/>
            <a:stretch/>
          </p:blipFill>
          <p:spPr>
            <a:xfrm flipH="1">
              <a:off x="0" y="0"/>
              <a:ext cx="12192000" cy="6893169"/>
            </a:xfrm>
            <a:prstGeom prst="rect">
              <a:avLst/>
            </a:prstGeom>
          </p:spPr>
        </p:pic>
        <p:sp>
          <p:nvSpPr>
            <p:cNvPr id="32" name="Rectangle 31"/>
            <p:cNvSpPr/>
            <p:nvPr/>
          </p:nvSpPr>
          <p:spPr>
            <a:xfrm>
              <a:off x="0" y="5893"/>
              <a:ext cx="12204458" cy="6887276"/>
            </a:xfrm>
            <a:prstGeom prst="rect">
              <a:avLst/>
            </a:prstGeom>
            <a:gradFill flip="none" rotWithShape="1">
              <a:gsLst>
                <a:gs pos="0">
                  <a:srgbClr val="FFFFFF">
                    <a:alpha val="90000"/>
                  </a:srgbClr>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33" name="Rectangle 32"/>
          <p:cNvSpPr/>
          <p:nvPr/>
        </p:nvSpPr>
        <p:spPr>
          <a:xfrm>
            <a:off x="6609402" y="5129827"/>
            <a:ext cx="5533292" cy="85346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7F7F7F"/>
                </a:solidFill>
                <a:latin typeface="Century Gothic" panose="020B0502020202020204" pitchFamily="34" charset="0"/>
              </a:rPr>
              <a:t>Student Loan Options</a:t>
            </a:r>
            <a:endParaRPr lang="en-US" sz="2800" spc="600" dirty="0">
              <a:solidFill>
                <a:srgbClr val="7F7F7F"/>
              </a:solidFill>
              <a:latin typeface="Century Gothic" panose="020B0502020202020204" pitchFamily="34" charset="0"/>
            </a:endParaRPr>
          </a:p>
        </p:txBody>
      </p:sp>
      <p:sp>
        <p:nvSpPr>
          <p:cNvPr id="34" name="Rectangle 33"/>
          <p:cNvSpPr/>
          <p:nvPr/>
        </p:nvSpPr>
        <p:spPr>
          <a:xfrm>
            <a:off x="-12468" y="703385"/>
            <a:ext cx="4569218" cy="148037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UNDERSTAND WHAT TYPE OF LOAN YOU HAVE</a:t>
            </a:r>
            <a:endParaRPr lang="en-US" sz="2800" spc="600" dirty="0">
              <a:solidFill>
                <a:srgbClr val="F3F3F3"/>
              </a:solidFill>
              <a:latin typeface="Century Gothic" panose="020B0502020202020204" pitchFamily="34" charset="0"/>
            </a:endParaRPr>
          </a:p>
        </p:txBody>
      </p:sp>
      <p:sp>
        <p:nvSpPr>
          <p:cNvPr id="35" name="Rectangle 34"/>
          <p:cNvSpPr/>
          <p:nvPr/>
        </p:nvSpPr>
        <p:spPr>
          <a:xfrm>
            <a:off x="0" y="2436519"/>
            <a:ext cx="4569218" cy="1436168"/>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REPAYMENT PROGRAM ELIGIBILITY</a:t>
            </a:r>
            <a:endParaRPr lang="en-US" sz="2800" spc="600" dirty="0">
              <a:solidFill>
                <a:srgbClr val="F3F3F3"/>
              </a:solidFill>
              <a:latin typeface="Century Gothic" panose="020B0502020202020204" pitchFamily="34" charset="0"/>
            </a:endParaRPr>
          </a:p>
        </p:txBody>
      </p:sp>
      <p:sp>
        <p:nvSpPr>
          <p:cNvPr id="36" name="Rectangle 35"/>
          <p:cNvSpPr/>
          <p:nvPr/>
        </p:nvSpPr>
        <p:spPr>
          <a:xfrm>
            <a:off x="0" y="4125450"/>
            <a:ext cx="4569218" cy="1857837"/>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GOAL: PAY IT OFF FAST, LOWER PAYMENT, ETC.</a:t>
            </a:r>
            <a:endParaRPr lang="en-US" sz="2800" spc="600" dirty="0">
              <a:solidFill>
                <a:srgbClr val="F3F3F3"/>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9177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644" t="7173" r="11281" b="7035"/>
          <a:stretch/>
        </p:blipFill>
        <p:spPr>
          <a:xfrm>
            <a:off x="6088503" y="1"/>
            <a:ext cx="6103498"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93" name="Group 92">
            <a:extLst>
              <a:ext uri="{FF2B5EF4-FFF2-40B4-BE49-F238E27FC236}">
                <a16:creationId xmlns:a16="http://schemas.microsoft.com/office/drawing/2014/main" xmlns="" id="{D822F3F4-702C-49C3-8D06-CE20D575A6B1}"/>
              </a:ext>
            </a:extLst>
          </p:cNvPr>
          <p:cNvGrpSpPr/>
          <p:nvPr/>
        </p:nvGrpSpPr>
        <p:grpSpPr>
          <a:xfrm>
            <a:off x="5010084" y="2170844"/>
            <a:ext cx="2156839" cy="2516312"/>
            <a:chOff x="630666" y="1870468"/>
            <a:chExt cx="2194562" cy="2560321"/>
          </a:xfrm>
        </p:grpSpPr>
        <p:sp>
          <p:nvSpPr>
            <p:cNvPr id="94" name="Flowchart: Manual Operation 93">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96" name="Freeform: Shape 6">
              <a:extLst>
                <a:ext uri="{FF2B5EF4-FFF2-40B4-BE49-F238E27FC236}">
                  <a16:creationId xmlns:a16="http://schemas.microsoft.com/office/drawing/2014/main" xmlns=""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97" name="Rectangle 96"/>
          <p:cNvSpPr/>
          <p:nvPr/>
        </p:nvSpPr>
        <p:spPr>
          <a:xfrm>
            <a:off x="5520633" y="2791183"/>
            <a:ext cx="1148316" cy="1269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rgbClr val="FFFFFF"/>
                </a:solidFill>
                <a:latin typeface="Bahnschrift Light Condensed" panose="020B0502040204020203" pitchFamily="34" charset="0"/>
              </a:rPr>
              <a:t>S</a:t>
            </a:r>
          </a:p>
        </p:txBody>
      </p:sp>
      <p:cxnSp>
        <p:nvCxnSpPr>
          <p:cNvPr id="98" name="Straight Connector 97"/>
          <p:cNvCxnSpPr/>
          <p:nvPr/>
        </p:nvCxnSpPr>
        <p:spPr>
          <a:xfrm>
            <a:off x="6094791" y="2901570"/>
            <a:ext cx="0" cy="1153895"/>
          </a:xfrm>
          <a:prstGeom prst="line">
            <a:avLst/>
          </a:prstGeom>
          <a:ln w="38100" cap="rnd">
            <a:solidFill>
              <a:srgbClr val="FFFFFF"/>
            </a:solidFill>
            <a:prstDash val="sysDot"/>
            <a:roun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26007" y="0"/>
            <a:ext cx="5262495" cy="1616406"/>
            <a:chOff x="826007" y="0"/>
            <a:chExt cx="5262495" cy="1616406"/>
          </a:xfrm>
        </p:grpSpPr>
        <p:sp>
          <p:nvSpPr>
            <p:cNvPr id="14" name="TextBox 13">
              <a:extLst>
                <a:ext uri="{FF2B5EF4-FFF2-40B4-BE49-F238E27FC236}">
                  <a16:creationId xmlns:a16="http://schemas.microsoft.com/office/drawing/2014/main" xmlns="" id="{E742F038-7124-4F62-80E7-5DCD31A1CC93}"/>
                </a:ext>
              </a:extLst>
            </p:cNvPr>
            <p:cNvSpPr txBox="1"/>
            <p:nvPr/>
          </p:nvSpPr>
          <p:spPr>
            <a:xfrm>
              <a:off x="826007" y="1031631"/>
              <a:ext cx="5262495" cy="584775"/>
            </a:xfrm>
            <a:prstGeom prst="rect">
              <a:avLst/>
            </a:prstGeom>
            <a:noFill/>
          </p:spPr>
          <p:txBody>
            <a:bodyPr wrap="square" rtlCol="0">
              <a:spAutoFit/>
            </a:bodyPr>
            <a:lstStyle/>
            <a:p>
              <a:r>
                <a:rPr lang="en-US" sz="3200" dirty="0" smtClean="0">
                  <a:solidFill>
                    <a:prstClr val="black">
                      <a:lumMod val="50000"/>
                      <a:lumOff val="50000"/>
                    </a:prstClr>
                  </a:solidFill>
                  <a:latin typeface="Century Gothic" panose="020B0502020202020204" pitchFamily="34" charset="0"/>
                </a:rPr>
                <a:t>BANKRUPTCY</a:t>
              </a:r>
              <a:endParaRPr lang="en-US" sz="3200" b="1" dirty="0">
                <a:solidFill>
                  <a:prstClr val="black">
                    <a:lumMod val="50000"/>
                    <a:lumOff val="50000"/>
                  </a:prstClr>
                </a:solidFill>
                <a:latin typeface="Century Gothic" panose="020B0502020202020204" pitchFamily="34" charset="0"/>
              </a:endParaRPr>
            </a:p>
          </p:txBody>
        </p:sp>
        <p:cxnSp>
          <p:nvCxnSpPr>
            <p:cNvPr id="15" name="Straight Connector 14"/>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xmlns="" id="{2D6E3723-E1C7-404D-8940-A5F951B598F8}"/>
              </a:ext>
            </a:extLst>
          </p:cNvPr>
          <p:cNvSpPr txBox="1"/>
          <p:nvPr/>
        </p:nvSpPr>
        <p:spPr>
          <a:xfrm>
            <a:off x="826007" y="2436919"/>
            <a:ext cx="3852673" cy="1200329"/>
          </a:xfrm>
          <a:prstGeom prst="rect">
            <a:avLst/>
          </a:prstGeom>
          <a:noFill/>
        </p:spPr>
        <p:txBody>
          <a:bodyPr wrap="square" rtlCol="0">
            <a:spAutoFit/>
          </a:bodyPr>
          <a:lstStyle/>
          <a:p>
            <a:r>
              <a:rPr lang="en-US" sz="2400" dirty="0" smtClean="0">
                <a:solidFill>
                  <a:srgbClr val="7F7F7F"/>
                </a:solidFill>
                <a:latin typeface="Calibri Light" panose="020F0302020204030204" pitchFamily="34" charset="0"/>
                <a:cs typeface="Calibri Light" panose="020F0302020204030204" pitchFamily="34" charset="0"/>
              </a:rPr>
              <a:t>A legal proceeding in which people who cannot pay  their bills can get a fresh start. </a:t>
            </a:r>
            <a:endParaRPr lang="en-US" sz="2400" dirty="0">
              <a:solidFill>
                <a:srgbClr val="7F7F7F"/>
              </a:solidFill>
              <a:latin typeface="Calibri Light" panose="020F030202020403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xmlns="" id="{2D6E3723-E1C7-404D-8940-A5F951B598F8}"/>
              </a:ext>
            </a:extLst>
          </p:cNvPr>
          <p:cNvSpPr txBox="1"/>
          <p:nvPr/>
        </p:nvSpPr>
        <p:spPr>
          <a:xfrm>
            <a:off x="826007" y="3857596"/>
            <a:ext cx="3852673" cy="1569660"/>
          </a:xfrm>
          <a:prstGeom prst="rect">
            <a:avLst/>
          </a:prstGeom>
          <a:noFill/>
        </p:spPr>
        <p:txBody>
          <a:bodyPr wrap="square" rtlCol="0">
            <a:spAutoFit/>
          </a:bodyPr>
          <a:lstStyle/>
          <a:p>
            <a:r>
              <a:rPr lang="en-US" sz="2400" i="1" dirty="0" smtClean="0">
                <a:solidFill>
                  <a:srgbClr val="7F7F7F"/>
                </a:solidFill>
                <a:latin typeface="Calibri Light" panose="020F0302020204030204" pitchFamily="34" charset="0"/>
                <a:cs typeface="Calibri Light" panose="020F0302020204030204" pitchFamily="34" charset="0"/>
              </a:rPr>
              <a:t>Consider consulting with an attorney to advise you how bankruptcy would effect you and your debts.</a:t>
            </a:r>
            <a:endParaRPr lang="en-US" sz="2400" i="1" dirty="0">
              <a:solidFill>
                <a:srgbClr val="7F7F7F"/>
              </a:solidFill>
              <a:latin typeface="Calibri Light" panose="020F0302020204030204" pitchFamily="34" charset="0"/>
              <a:cs typeface="Calibri Light" panose="020F0302020204030204" pitchFamily="34" charset="0"/>
            </a:endParaRPr>
          </a:p>
        </p:txBody>
      </p:sp>
    </p:spTree>
    <p:custDataLst>
      <p:tags r:id="rId1"/>
    </p:custDataLst>
    <p:extLst>
      <p:ext uri="{BB962C8B-B14F-4D97-AF65-F5344CB8AC3E}">
        <p14:creationId xmlns:p14="http://schemas.microsoft.com/office/powerpoint/2010/main" val="13413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3225" b="4423"/>
          <a:stretch/>
        </p:blipFill>
        <p:spPr>
          <a:xfrm>
            <a:off x="0" y="0"/>
            <a:ext cx="12192000"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119" name="Rectangle 118"/>
          <p:cNvSpPr/>
          <p:nvPr/>
        </p:nvSpPr>
        <p:spPr>
          <a:xfrm>
            <a:off x="-1" y="879010"/>
            <a:ext cx="5682343" cy="5099980"/>
          </a:xfrm>
          <a:prstGeom prst="rect">
            <a:avLst/>
          </a:prstGeom>
          <a:solidFill>
            <a:schemeClr val="accent4">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spc="600" dirty="0" smtClean="0">
              <a:solidFill>
                <a:srgbClr val="FFFFFF"/>
              </a:solidFill>
              <a:latin typeface="Century Gothic" panose="020B0502020202020204" pitchFamily="34" charset="0"/>
              <a:cs typeface="Calibri Light" panose="020F0302020204030204" pitchFamily="34" charset="0"/>
            </a:endParaRPr>
          </a:p>
          <a:p>
            <a:pPr algn="ctr"/>
            <a:r>
              <a:rPr lang="en-US" sz="3200" b="1" spc="600" dirty="0" smtClean="0">
                <a:solidFill>
                  <a:srgbClr val="FFFFFF"/>
                </a:solidFill>
                <a:latin typeface="Century Gothic" panose="020B0502020202020204" pitchFamily="34" charset="0"/>
                <a:cs typeface="Calibri Light" panose="020F0302020204030204" pitchFamily="34" charset="0"/>
              </a:rPr>
              <a:t>IT MIGHT…</a:t>
            </a:r>
          </a:p>
          <a:p>
            <a:pPr algn="ctr"/>
            <a:endParaRPr lang="en-US" sz="3200" b="1" spc="600" dirty="0" smtClean="0">
              <a:solidFill>
                <a:srgbClr val="FFFFFF"/>
              </a:solidFill>
              <a:latin typeface="Century Gothic" panose="020B0502020202020204" pitchFamily="34" charset="0"/>
              <a:cs typeface="Calibri Light" panose="020F0302020204030204" pitchFamily="34" charset="0"/>
            </a:endParaRPr>
          </a:p>
          <a:p>
            <a:pPr marL="457200" indent="-457200">
              <a:buFont typeface="Arial" panose="020B0604020202020204" pitchFamily="34" charset="0"/>
              <a:buChar char="•"/>
            </a:pPr>
            <a:r>
              <a:rPr lang="en-US" sz="2800" dirty="0" smtClean="0">
                <a:solidFill>
                  <a:srgbClr val="FFFFFF"/>
                </a:solidFill>
                <a:latin typeface="+mj-lt"/>
                <a:cs typeface="Calibri Light" panose="020F0302020204030204" pitchFamily="34" charset="0"/>
              </a:rPr>
              <a:t>Stop foreclosure and allow an opportunity to catch up missed payments</a:t>
            </a:r>
          </a:p>
          <a:p>
            <a:pPr marL="457200" indent="-457200">
              <a:buFont typeface="Arial" panose="020B0604020202020204" pitchFamily="34" charset="0"/>
              <a:buChar char="•"/>
            </a:pPr>
            <a:r>
              <a:rPr lang="en-US" sz="2800" dirty="0" smtClean="0">
                <a:solidFill>
                  <a:srgbClr val="FFFFFF"/>
                </a:solidFill>
                <a:latin typeface="+mj-lt"/>
                <a:cs typeface="Calibri Light" panose="020F0302020204030204" pitchFamily="34" charset="0"/>
              </a:rPr>
              <a:t>Prevent repossession</a:t>
            </a:r>
          </a:p>
          <a:p>
            <a:pPr marL="457200" indent="-457200">
              <a:buFont typeface="Arial" panose="020B0604020202020204" pitchFamily="34" charset="0"/>
              <a:buChar char="•"/>
            </a:pPr>
            <a:r>
              <a:rPr lang="en-US" sz="2800" dirty="0" smtClean="0">
                <a:solidFill>
                  <a:srgbClr val="FFFFFF"/>
                </a:solidFill>
                <a:latin typeface="+mj-lt"/>
                <a:cs typeface="Calibri Light" panose="020F0302020204030204" pitchFamily="34" charset="0"/>
              </a:rPr>
              <a:t>Stop wage garnishment</a:t>
            </a:r>
          </a:p>
          <a:p>
            <a:pPr marL="457200" indent="-457200">
              <a:buFont typeface="Arial" panose="020B0604020202020204" pitchFamily="34" charset="0"/>
              <a:buChar char="•"/>
            </a:pPr>
            <a:r>
              <a:rPr lang="en-US" sz="2800" dirty="0" smtClean="0">
                <a:solidFill>
                  <a:srgbClr val="FFFFFF"/>
                </a:solidFill>
                <a:latin typeface="+mj-lt"/>
                <a:cs typeface="Calibri Light" panose="020F0302020204030204" pitchFamily="34" charset="0"/>
              </a:rPr>
              <a:t>Restore or prevent utility termination</a:t>
            </a:r>
            <a:endParaRPr lang="en-US" sz="2800" dirty="0">
              <a:solidFill>
                <a:srgbClr val="FFFFFF"/>
              </a:solidFill>
              <a:latin typeface="+mj-lt"/>
              <a:cs typeface="Calibri Light" panose="020F0302020204030204" pitchFamily="34" charset="0"/>
            </a:endParaRPr>
          </a:p>
        </p:txBody>
      </p:sp>
      <p:sp>
        <p:nvSpPr>
          <p:cNvPr id="13" name="Rectangle 12"/>
          <p:cNvSpPr/>
          <p:nvPr/>
        </p:nvSpPr>
        <p:spPr>
          <a:xfrm>
            <a:off x="6449786" y="863764"/>
            <a:ext cx="5742214" cy="5115225"/>
          </a:xfrm>
          <a:prstGeom prst="rect">
            <a:avLst/>
          </a:prstGeom>
          <a:solidFill>
            <a:schemeClr val="accent6">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spc="600" dirty="0" smtClean="0">
              <a:solidFill>
                <a:srgbClr val="FFFFFF"/>
              </a:solidFill>
              <a:latin typeface="Century Gothic" panose="020B0502020202020204" pitchFamily="34" charset="0"/>
              <a:cs typeface="Calibri Light" panose="020F0302020204030204" pitchFamily="34" charset="0"/>
            </a:endParaRPr>
          </a:p>
          <a:p>
            <a:pPr algn="ctr"/>
            <a:r>
              <a:rPr lang="en-US" sz="3200" b="1" spc="600" dirty="0" smtClean="0">
                <a:solidFill>
                  <a:srgbClr val="FFFFFF"/>
                </a:solidFill>
                <a:latin typeface="Century Gothic" panose="020B0502020202020204" pitchFamily="34" charset="0"/>
                <a:cs typeface="Calibri Light" panose="020F0302020204030204" pitchFamily="34" charset="0"/>
              </a:rPr>
              <a:t>IT MIGHT NOT…</a:t>
            </a:r>
          </a:p>
          <a:p>
            <a:pPr algn="ctr"/>
            <a:endParaRPr lang="en-US" sz="3200" b="1" spc="600" dirty="0" smtClean="0">
              <a:solidFill>
                <a:srgbClr val="FFFFFF"/>
              </a:solidFill>
              <a:latin typeface="Century Gothic" panose="020B0502020202020204" pitchFamily="34" charset="0"/>
              <a:cs typeface="Calibri Light" panose="020F0302020204030204" pitchFamily="34" charset="0"/>
            </a:endParaRPr>
          </a:p>
          <a:p>
            <a:pPr marL="457200" indent="-457200">
              <a:buFont typeface="Arial" panose="020B0604020202020204" pitchFamily="34" charset="0"/>
              <a:buChar char="•"/>
            </a:pPr>
            <a:r>
              <a:rPr lang="en-US" sz="2800" dirty="0" smtClean="0">
                <a:solidFill>
                  <a:srgbClr val="FFFFFF"/>
                </a:solidFill>
                <a:latin typeface="+mj-lt"/>
                <a:cs typeface="Calibri Light" panose="020F0302020204030204" pitchFamily="34" charset="0"/>
              </a:rPr>
              <a:t>Eliminate mortgage or other secured loans</a:t>
            </a:r>
          </a:p>
          <a:p>
            <a:pPr marL="457200" indent="-457200">
              <a:buFont typeface="Arial" panose="020B0604020202020204" pitchFamily="34" charset="0"/>
              <a:buChar char="•"/>
            </a:pPr>
            <a:r>
              <a:rPr lang="en-US" sz="2800" dirty="0" smtClean="0">
                <a:solidFill>
                  <a:srgbClr val="FFFFFF"/>
                </a:solidFill>
                <a:latin typeface="+mj-lt"/>
                <a:cs typeface="Calibri Light" panose="020F0302020204030204" pitchFamily="34" charset="0"/>
              </a:rPr>
              <a:t>Eliminate child support, alimony, student loans, criminal fines, and some taxes</a:t>
            </a:r>
          </a:p>
          <a:p>
            <a:pPr marL="457200" indent="-457200">
              <a:buFont typeface="Arial" panose="020B0604020202020204" pitchFamily="34" charset="0"/>
              <a:buChar char="•"/>
            </a:pPr>
            <a:r>
              <a:rPr lang="en-US" sz="2800" dirty="0" smtClean="0">
                <a:solidFill>
                  <a:srgbClr val="FFFFFF"/>
                </a:solidFill>
                <a:latin typeface="+mj-lt"/>
                <a:cs typeface="Calibri Light" panose="020F0302020204030204" pitchFamily="34" charset="0"/>
              </a:rPr>
              <a:t>Protect co-signers on loans</a:t>
            </a:r>
            <a:endParaRPr lang="en-US" sz="2800" dirty="0">
              <a:solidFill>
                <a:srgbClr val="FFFFFF"/>
              </a:solidFill>
              <a:latin typeface="+mj-lt"/>
              <a:cs typeface="Calibri Light" panose="020F0302020204030204" pitchFamily="34" charset="0"/>
            </a:endParaRPr>
          </a:p>
        </p:txBody>
      </p:sp>
    </p:spTree>
    <p:custDataLst>
      <p:tags r:id="rId1"/>
    </p:custDataLst>
    <p:extLst>
      <p:ext uri="{BB962C8B-B14F-4D97-AF65-F5344CB8AC3E}">
        <p14:creationId xmlns:p14="http://schemas.microsoft.com/office/powerpoint/2010/main" val="95763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119">
                                            <p:bg/>
                                          </p:spTgt>
                                        </p:tgtEl>
                                        <p:attrNameLst>
                                          <p:attrName>style.visibility</p:attrName>
                                        </p:attrNameLst>
                                      </p:cBhvr>
                                      <p:to>
                                        <p:strVal val="visible"/>
                                      </p:to>
                                    </p:set>
                                    <p:animEffect transition="in" filter="fade">
                                      <p:cBhvr>
                                        <p:cTn id="7" dur="1000"/>
                                        <p:tgtEl>
                                          <p:spTgt spid="119">
                                            <p:bg/>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9">
                                            <p:txEl>
                                              <p:pRg st="1" end="1"/>
                                            </p:txEl>
                                          </p:spTgt>
                                        </p:tgtEl>
                                        <p:attrNameLst>
                                          <p:attrName>style.visibility</p:attrName>
                                        </p:attrNameLst>
                                      </p:cBhvr>
                                      <p:to>
                                        <p:strVal val="visible"/>
                                      </p:to>
                                    </p:set>
                                    <p:animEffect transition="in" filter="fade">
                                      <p:cBhvr>
                                        <p:cTn id="10" dur="1000"/>
                                        <p:tgtEl>
                                          <p:spTgt spid="119">
                                            <p:txEl>
                                              <p:pRg st="1" end="1"/>
                                            </p:txEl>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9">
                                            <p:txEl>
                                              <p:pRg st="3" end="3"/>
                                            </p:txEl>
                                          </p:spTgt>
                                        </p:tgtEl>
                                        <p:attrNameLst>
                                          <p:attrName>style.visibility</p:attrName>
                                        </p:attrNameLst>
                                      </p:cBhvr>
                                      <p:to>
                                        <p:strVal val="visible"/>
                                      </p:to>
                                    </p:set>
                                    <p:animEffect transition="in" filter="fade">
                                      <p:cBhvr>
                                        <p:cTn id="13" dur="1000"/>
                                        <p:tgtEl>
                                          <p:spTgt spid="119">
                                            <p:txEl>
                                              <p:pRg st="3" end="3"/>
                                            </p:tx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19">
                                            <p:txEl>
                                              <p:pRg st="4" end="4"/>
                                            </p:txEl>
                                          </p:spTgt>
                                        </p:tgtEl>
                                        <p:attrNameLst>
                                          <p:attrName>style.visibility</p:attrName>
                                        </p:attrNameLst>
                                      </p:cBhvr>
                                      <p:to>
                                        <p:strVal val="visible"/>
                                      </p:to>
                                    </p:set>
                                    <p:animEffect transition="in" filter="fade">
                                      <p:cBhvr>
                                        <p:cTn id="16" dur="1000"/>
                                        <p:tgtEl>
                                          <p:spTgt spid="119">
                                            <p:txEl>
                                              <p:pRg st="4" end="4"/>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19">
                                            <p:txEl>
                                              <p:pRg st="5" end="5"/>
                                            </p:txEl>
                                          </p:spTgt>
                                        </p:tgtEl>
                                        <p:attrNameLst>
                                          <p:attrName>style.visibility</p:attrName>
                                        </p:attrNameLst>
                                      </p:cBhvr>
                                      <p:to>
                                        <p:strVal val="visible"/>
                                      </p:to>
                                    </p:set>
                                    <p:animEffect transition="in" filter="fade">
                                      <p:cBhvr>
                                        <p:cTn id="19" dur="1000"/>
                                        <p:tgtEl>
                                          <p:spTgt spid="119">
                                            <p:txEl>
                                              <p:pRg st="5" end="5"/>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19">
                                            <p:txEl>
                                              <p:pRg st="6" end="6"/>
                                            </p:txEl>
                                          </p:spTgt>
                                        </p:tgtEl>
                                        <p:attrNameLst>
                                          <p:attrName>style.visibility</p:attrName>
                                        </p:attrNameLst>
                                      </p:cBhvr>
                                      <p:to>
                                        <p:strVal val="visible"/>
                                      </p:to>
                                    </p:set>
                                    <p:animEffect transition="in" filter="fade">
                                      <p:cBhvr>
                                        <p:cTn id="22" dur="1000"/>
                                        <p:tgtEl>
                                          <p:spTgt spid="11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bg/>
                                          </p:spTgt>
                                        </p:tgtEl>
                                        <p:attrNameLst>
                                          <p:attrName>style.visibility</p:attrName>
                                        </p:attrNameLst>
                                      </p:cBhvr>
                                      <p:to>
                                        <p:strVal val="visible"/>
                                      </p:to>
                                    </p:set>
                                    <p:animEffect transition="in" filter="fade">
                                      <p:cBhvr>
                                        <p:cTn id="27" dur="1000"/>
                                        <p:tgtEl>
                                          <p:spTgt spid="13">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fade">
                                      <p:cBhvr>
                                        <p:cTn id="30" dur="1000"/>
                                        <p:tgtEl>
                                          <p:spTgt spid="1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1000"/>
                                        <p:tgtEl>
                                          <p:spTgt spid="13">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fade">
                                      <p:cBhvr>
                                        <p:cTn id="36" dur="1000"/>
                                        <p:tgtEl>
                                          <p:spTgt spid="13">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xEl>
                                              <p:pRg st="5" end="5"/>
                                            </p:txEl>
                                          </p:spTgt>
                                        </p:tgtEl>
                                        <p:attrNameLst>
                                          <p:attrName>style.visibility</p:attrName>
                                        </p:attrNameLst>
                                      </p:cBhvr>
                                      <p:to>
                                        <p:strVal val="visible"/>
                                      </p:to>
                                    </p:set>
                                    <p:animEffect transition="in" filter="fade">
                                      <p:cBhvr>
                                        <p:cTn id="39" dur="10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build="allAtOnce" animBg="1"/>
      <p:bldP spid="13"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970" t="701" b="17480"/>
          <a:stretch/>
        </p:blipFill>
        <p:spPr>
          <a:xfrm>
            <a:off x="-23446" y="-70338"/>
            <a:ext cx="12215446" cy="6963508"/>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35" name="Rectangle 34"/>
          <p:cNvSpPr/>
          <p:nvPr/>
        </p:nvSpPr>
        <p:spPr>
          <a:xfrm>
            <a:off x="6307013" y="1720129"/>
            <a:ext cx="5881513"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Requires debtors to give up property that is then sold to pay creditors</a:t>
            </a:r>
            <a:endParaRPr lang="en-US" sz="2800" dirty="0">
              <a:solidFill>
                <a:srgbClr val="7F7F7F"/>
              </a:solidFill>
              <a:latin typeface="+mj-lt"/>
            </a:endParaRPr>
          </a:p>
        </p:txBody>
      </p:sp>
      <p:sp>
        <p:nvSpPr>
          <p:cNvPr id="12" name="Rectangle 11"/>
          <p:cNvSpPr/>
          <p:nvPr/>
        </p:nvSpPr>
        <p:spPr>
          <a:xfrm>
            <a:off x="6307013" y="3281661"/>
            <a:ext cx="5881513"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Can keep property that is “exempt”</a:t>
            </a:r>
            <a:endParaRPr lang="en-US" sz="2800" dirty="0">
              <a:solidFill>
                <a:srgbClr val="7F7F7F"/>
              </a:solidFill>
              <a:latin typeface="+mj-lt"/>
            </a:endParaRPr>
          </a:p>
        </p:txBody>
      </p:sp>
      <p:sp>
        <p:nvSpPr>
          <p:cNvPr id="13" name="Rectangle 12"/>
          <p:cNvSpPr/>
          <p:nvPr/>
        </p:nvSpPr>
        <p:spPr>
          <a:xfrm>
            <a:off x="6295255" y="4851433"/>
            <a:ext cx="5893271"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Most common bankruptcy: 60-70% of filings.</a:t>
            </a:r>
            <a:endParaRPr lang="en-US" sz="2800" dirty="0">
              <a:solidFill>
                <a:srgbClr val="7F7F7F"/>
              </a:solidFill>
              <a:latin typeface="+mj-lt"/>
            </a:endParaRPr>
          </a:p>
        </p:txBody>
      </p:sp>
      <p:sp>
        <p:nvSpPr>
          <p:cNvPr id="14" name="Rectangle 13"/>
          <p:cNvSpPr/>
          <p:nvPr/>
        </p:nvSpPr>
        <p:spPr>
          <a:xfrm>
            <a:off x="6307013" y="158597"/>
            <a:ext cx="5881513"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“Straight Bankruptcy” or “Liquidation”</a:t>
            </a:r>
            <a:endParaRPr lang="en-US" sz="2800" dirty="0">
              <a:solidFill>
                <a:srgbClr val="7F7F7F"/>
              </a:solidFill>
              <a:latin typeface="+mj-lt"/>
            </a:endParaRPr>
          </a:p>
        </p:txBody>
      </p:sp>
      <p:sp>
        <p:nvSpPr>
          <p:cNvPr id="16" name="Rectangle 15"/>
          <p:cNvSpPr/>
          <p:nvPr/>
        </p:nvSpPr>
        <p:spPr>
          <a:xfrm>
            <a:off x="-23446" y="2669014"/>
            <a:ext cx="6088966" cy="1484803"/>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800" spc="600" dirty="0" smtClean="0">
                <a:solidFill>
                  <a:srgbClr val="FFFFFF"/>
                </a:solidFill>
                <a:latin typeface="Century Gothic" panose="020B0502020202020204" pitchFamily="34" charset="0"/>
              </a:rPr>
              <a:t> </a:t>
            </a:r>
            <a:r>
              <a:rPr lang="en-US" sz="2700" spc="600" dirty="0" smtClean="0">
                <a:solidFill>
                  <a:srgbClr val="FFFFFF"/>
                </a:solidFill>
                <a:latin typeface="Century Gothic" panose="020B0502020202020204" pitchFamily="34" charset="0"/>
              </a:rPr>
              <a:t>CHAPTER 7 BANKRUPTCY</a:t>
            </a:r>
            <a:endParaRPr lang="en-US" sz="2700" spc="600" dirty="0">
              <a:solidFill>
                <a:srgbClr val="FFFFFF"/>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3782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750"/>
                                        <p:tgtEl>
                                          <p:spTgt spid="35"/>
                                        </p:tgtEl>
                                      </p:cBhvr>
                                    </p:animEffect>
                                  </p:childTnLst>
                                </p:cTn>
                              </p:par>
                            </p:childTnLst>
                          </p:cTn>
                        </p:par>
                        <p:par>
                          <p:cTn id="12" fill="hold">
                            <p:stCondLst>
                              <p:cond delay="225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par>
                          <p:cTn id="16" fill="hold">
                            <p:stCondLst>
                              <p:cond delay="3500"/>
                            </p:stCondLst>
                            <p:childTnLst>
                              <p:par>
                                <p:cTn id="17" presetID="10" presetClass="entr" presetSubtype="0" fill="hold" grpId="0"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970" t="701" b="17480"/>
          <a:stretch/>
        </p:blipFill>
        <p:spPr>
          <a:xfrm>
            <a:off x="-23446" y="-70338"/>
            <a:ext cx="12215446" cy="6963508"/>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33" name="Rectangle 32"/>
          <p:cNvSpPr/>
          <p:nvPr/>
        </p:nvSpPr>
        <p:spPr>
          <a:xfrm>
            <a:off x="-23446" y="2669014"/>
            <a:ext cx="6088966" cy="1484803"/>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800" spc="600" dirty="0" smtClean="0">
                <a:solidFill>
                  <a:srgbClr val="FFFFFF"/>
                </a:solidFill>
                <a:latin typeface="Century Gothic" panose="020B0502020202020204" pitchFamily="34" charset="0"/>
              </a:rPr>
              <a:t> </a:t>
            </a:r>
            <a:r>
              <a:rPr lang="en-US" sz="2700" spc="600" dirty="0" smtClean="0">
                <a:solidFill>
                  <a:srgbClr val="FFFFFF"/>
                </a:solidFill>
                <a:latin typeface="Century Gothic" panose="020B0502020202020204" pitchFamily="34" charset="0"/>
              </a:rPr>
              <a:t>CHAPTER 13 BANKRUPTCY</a:t>
            </a:r>
            <a:endParaRPr lang="en-US" sz="2700" spc="600" dirty="0">
              <a:solidFill>
                <a:srgbClr val="FFFFFF"/>
              </a:solidFill>
              <a:latin typeface="Century Gothic" panose="020B0502020202020204" pitchFamily="34" charset="0"/>
            </a:endParaRPr>
          </a:p>
        </p:txBody>
      </p:sp>
      <p:sp>
        <p:nvSpPr>
          <p:cNvPr id="35" name="Rectangle 34"/>
          <p:cNvSpPr/>
          <p:nvPr/>
        </p:nvSpPr>
        <p:spPr>
          <a:xfrm>
            <a:off x="6307013" y="1720129"/>
            <a:ext cx="5881513"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Requires payment of all-or a portion- of debts under supervision of the court. </a:t>
            </a:r>
            <a:endParaRPr lang="en-US" sz="2800" dirty="0">
              <a:solidFill>
                <a:srgbClr val="7F7F7F"/>
              </a:solidFill>
              <a:latin typeface="+mj-lt"/>
            </a:endParaRPr>
          </a:p>
        </p:txBody>
      </p:sp>
      <p:sp>
        <p:nvSpPr>
          <p:cNvPr id="12" name="Rectangle 11"/>
          <p:cNvSpPr/>
          <p:nvPr/>
        </p:nvSpPr>
        <p:spPr>
          <a:xfrm>
            <a:off x="6307013" y="3281661"/>
            <a:ext cx="5881513"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Repayment lasts 3-5 years</a:t>
            </a:r>
            <a:endParaRPr lang="en-US" sz="2800" dirty="0">
              <a:solidFill>
                <a:srgbClr val="7F7F7F"/>
              </a:solidFill>
              <a:latin typeface="+mj-lt"/>
            </a:endParaRPr>
          </a:p>
        </p:txBody>
      </p:sp>
      <p:sp>
        <p:nvSpPr>
          <p:cNvPr id="13" name="Rectangle 12"/>
          <p:cNvSpPr/>
          <p:nvPr/>
        </p:nvSpPr>
        <p:spPr>
          <a:xfrm>
            <a:off x="6295255" y="4851433"/>
            <a:ext cx="5893271"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Allows debtor to keep property that might otherwise be lost. </a:t>
            </a:r>
            <a:endParaRPr lang="en-US" sz="2800" dirty="0">
              <a:solidFill>
                <a:srgbClr val="7F7F7F"/>
              </a:solidFill>
              <a:latin typeface="+mj-lt"/>
            </a:endParaRPr>
          </a:p>
        </p:txBody>
      </p:sp>
      <p:sp>
        <p:nvSpPr>
          <p:cNvPr id="14" name="Rectangle 13"/>
          <p:cNvSpPr/>
          <p:nvPr/>
        </p:nvSpPr>
        <p:spPr>
          <a:xfrm>
            <a:off x="6307013" y="158597"/>
            <a:ext cx="5881513" cy="1436168"/>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smtClean="0">
                <a:solidFill>
                  <a:srgbClr val="7F7F7F"/>
                </a:solidFill>
                <a:latin typeface="+mj-lt"/>
              </a:rPr>
              <a:t>“Debt Reorganization”</a:t>
            </a:r>
            <a:endParaRPr lang="en-US" sz="2800" dirty="0">
              <a:solidFill>
                <a:srgbClr val="7F7F7F"/>
              </a:solidFill>
              <a:latin typeface="+mj-lt"/>
            </a:endParaRPr>
          </a:p>
        </p:txBody>
      </p:sp>
    </p:spTree>
    <p:custDataLst>
      <p:tags r:id="rId1"/>
    </p:custDataLst>
    <p:extLst>
      <p:ext uri="{BB962C8B-B14F-4D97-AF65-F5344CB8AC3E}">
        <p14:creationId xmlns:p14="http://schemas.microsoft.com/office/powerpoint/2010/main" val="223494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750"/>
                                        <p:tgtEl>
                                          <p:spTgt spid="35"/>
                                        </p:tgtEl>
                                      </p:cBhvr>
                                    </p:animEffect>
                                  </p:childTnLst>
                                </p:cTn>
                              </p:par>
                            </p:childTnLst>
                          </p:cTn>
                        </p:par>
                        <p:par>
                          <p:cTn id="12" fill="hold">
                            <p:stCondLst>
                              <p:cond delay="225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750"/>
                                        <p:tgtEl>
                                          <p:spTgt spid="12"/>
                                        </p:tgtEl>
                                      </p:cBhvr>
                                    </p:animEffect>
                                  </p:childTnLst>
                                </p:cTn>
                              </p:par>
                            </p:childTnLst>
                          </p:cTn>
                        </p:par>
                        <p:par>
                          <p:cTn id="16" fill="hold">
                            <p:stCondLst>
                              <p:cond delay="3500"/>
                            </p:stCondLst>
                            <p:childTnLst>
                              <p:par>
                                <p:cTn id="17" presetID="10" presetClass="entr" presetSubtype="0" fill="hold" grpId="0"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5" name="Group 4"/>
          <p:cNvGrpSpPr/>
          <p:nvPr/>
        </p:nvGrpSpPr>
        <p:grpSpPr>
          <a:xfrm>
            <a:off x="-30480" y="-9347"/>
            <a:ext cx="12222480" cy="6887276"/>
            <a:chOff x="-30480" y="-9347"/>
            <a:chExt cx="12222480" cy="6887276"/>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25" t="4832" r="-125" b="1050"/>
            <a:stretch/>
          </p:blipFill>
          <p:spPr>
            <a:xfrm>
              <a:off x="-27364" y="0"/>
              <a:ext cx="12219364" cy="6858000"/>
            </a:xfrm>
            <a:prstGeom prst="rect">
              <a:avLst/>
            </a:prstGeom>
          </p:spPr>
        </p:pic>
        <p:sp>
          <p:nvSpPr>
            <p:cNvPr id="19" name="Rectangle 18"/>
            <p:cNvSpPr/>
            <p:nvPr/>
          </p:nvSpPr>
          <p:spPr>
            <a:xfrm>
              <a:off x="-30480" y="-9347"/>
              <a:ext cx="12204458" cy="6887276"/>
            </a:xfrm>
            <a:prstGeom prst="rect">
              <a:avLst/>
            </a:prstGeom>
            <a:gradFill flip="none" rotWithShape="1">
              <a:gsLst>
                <a:gs pos="0">
                  <a:srgbClr val="FFFFFF">
                    <a:alpha val="90000"/>
                  </a:srgbClr>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6658708" y="3002269"/>
            <a:ext cx="5533292" cy="853461"/>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7F7F7F"/>
                </a:solidFill>
                <a:latin typeface="Century Gothic" panose="020B0502020202020204" pitchFamily="34" charset="0"/>
              </a:rPr>
              <a:t>Life After Bankruptcy</a:t>
            </a:r>
            <a:endParaRPr lang="en-US" sz="2800" spc="600" dirty="0">
              <a:solidFill>
                <a:srgbClr val="7F7F7F"/>
              </a:solidFill>
              <a:latin typeface="Century Gothic" panose="020B0502020202020204" pitchFamily="34" charset="0"/>
            </a:endParaRPr>
          </a:p>
        </p:txBody>
      </p:sp>
      <p:sp>
        <p:nvSpPr>
          <p:cNvPr id="21" name="Rectangle 20"/>
          <p:cNvSpPr/>
          <p:nvPr/>
        </p:nvSpPr>
        <p:spPr>
          <a:xfrm>
            <a:off x="-12468" y="703385"/>
            <a:ext cx="4569218" cy="146069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STAYS ON CREDIT REPORT FOR 7-10 YEARS</a:t>
            </a:r>
            <a:endParaRPr lang="en-US" sz="2800" spc="600" dirty="0">
              <a:solidFill>
                <a:srgbClr val="F3F3F3"/>
              </a:solidFill>
              <a:latin typeface="Century Gothic" panose="020B0502020202020204" pitchFamily="34" charset="0"/>
            </a:endParaRPr>
          </a:p>
        </p:txBody>
      </p:sp>
      <p:sp>
        <p:nvSpPr>
          <p:cNvPr id="23" name="Rectangle 22"/>
          <p:cNvSpPr/>
          <p:nvPr/>
        </p:nvSpPr>
        <p:spPr>
          <a:xfrm>
            <a:off x="-12468" y="2486465"/>
            <a:ext cx="4569218" cy="2024575"/>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MAY FACE CHALLENGES TO OBTAIN CREDIT IN THE FUTURE</a:t>
            </a:r>
            <a:endParaRPr lang="en-US" sz="2800" spc="600" dirty="0">
              <a:solidFill>
                <a:srgbClr val="F3F3F3"/>
              </a:solidFill>
              <a:latin typeface="Century Gothic" panose="020B0502020202020204" pitchFamily="34" charset="0"/>
            </a:endParaRPr>
          </a:p>
        </p:txBody>
      </p:sp>
      <p:sp>
        <p:nvSpPr>
          <p:cNvPr id="24" name="Rectangle 23"/>
          <p:cNvSpPr/>
          <p:nvPr/>
        </p:nvSpPr>
        <p:spPr>
          <a:xfrm>
            <a:off x="0" y="4828148"/>
            <a:ext cx="4569218" cy="1460696"/>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spc="600" dirty="0" smtClean="0">
                <a:solidFill>
                  <a:srgbClr val="F3F3F3"/>
                </a:solidFill>
                <a:latin typeface="Century Gothic" panose="020B0502020202020204" pitchFamily="34" charset="0"/>
              </a:rPr>
              <a:t>STAY WITHIN YOUR MEANS TO REBUILD</a:t>
            </a:r>
            <a:endParaRPr lang="en-US" sz="2800" spc="600" dirty="0">
              <a:solidFill>
                <a:srgbClr val="F3F3F3"/>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2512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623"/>
          <a:stretch/>
        </p:blipFill>
        <p:spPr>
          <a:xfrm>
            <a:off x="-3693" y="-3"/>
            <a:ext cx="6092197"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21" name="Flowchart: Manual Operation 20">
            <a:extLst>
              <a:ext uri="{FF2B5EF4-FFF2-40B4-BE49-F238E27FC236}">
                <a16:creationId xmlns:a16="http://schemas.microsoft.com/office/drawing/2014/main" xmlns="" id="{13968875-6991-453A-8772-B599413D69A9}"/>
              </a:ext>
            </a:extLst>
          </p:cNvPr>
          <p:cNvSpPr/>
          <p:nvPr/>
        </p:nvSpPr>
        <p:spPr>
          <a:xfrm rot="5400000">
            <a:off x="4280962" y="2890299"/>
            <a:ext cx="2516310" cy="1079537"/>
          </a:xfrm>
          <a:prstGeom prst="flowChartManualOperati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xmlns="" id="{5D3D4BA2-A523-41E2-8910-97EC2384FE6A}"/>
              </a:ext>
            </a:extLst>
          </p:cNvPr>
          <p:cNvSpPr/>
          <p:nvPr/>
        </p:nvSpPr>
        <p:spPr>
          <a:xfrm rot="5400000">
            <a:off x="4821756" y="2352216"/>
            <a:ext cx="2524265" cy="2163657"/>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nvGrpSpPr>
          <p:cNvPr id="19" name="Group 18"/>
          <p:cNvGrpSpPr/>
          <p:nvPr/>
        </p:nvGrpSpPr>
        <p:grpSpPr>
          <a:xfrm>
            <a:off x="7334167" y="-3"/>
            <a:ext cx="236387" cy="6858003"/>
            <a:chOff x="491407" y="-29499"/>
            <a:chExt cx="236387" cy="6858003"/>
          </a:xfrm>
        </p:grpSpPr>
        <p:cxnSp>
          <p:nvCxnSpPr>
            <p:cNvPr id="25" name="Straight Connector 24"/>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91407" y="133502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7" name="Oval 26"/>
            <p:cNvSpPr/>
            <p:nvPr/>
          </p:nvSpPr>
          <p:spPr>
            <a:xfrm>
              <a:off x="491407" y="264258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8" name="Oval 27"/>
            <p:cNvSpPr/>
            <p:nvPr/>
          </p:nvSpPr>
          <p:spPr>
            <a:xfrm>
              <a:off x="491407" y="394561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Oval 28"/>
            <p:cNvSpPr/>
            <p:nvPr/>
          </p:nvSpPr>
          <p:spPr>
            <a:xfrm>
              <a:off x="491407" y="524863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xmlns="" id="{354507D8-2A10-4B23-94A6-0401BDA1E526}"/>
              </a:ext>
            </a:extLst>
          </p:cNvPr>
          <p:cNvSpPr txBox="1"/>
          <p:nvPr/>
        </p:nvSpPr>
        <p:spPr>
          <a:xfrm>
            <a:off x="7844001" y="1186603"/>
            <a:ext cx="2807294" cy="584775"/>
          </a:xfrm>
          <a:prstGeom prst="rect">
            <a:avLst/>
          </a:prstGeom>
          <a:noFill/>
        </p:spPr>
        <p:txBody>
          <a:bodyPr wrap="square" rtlCol="0">
            <a:spAutoFit/>
          </a:bodyPr>
          <a:lstStyle/>
          <a:p>
            <a:r>
              <a:rPr lang="en-US" sz="3200" dirty="0" smtClean="0">
                <a:solidFill>
                  <a:srgbClr val="7F7F7F"/>
                </a:solidFill>
                <a:latin typeface="+mj-lt"/>
              </a:rPr>
              <a:t>Discuss Goals</a:t>
            </a:r>
            <a:endParaRPr lang="en-US" sz="3200" dirty="0">
              <a:solidFill>
                <a:srgbClr val="7F7F7F"/>
              </a:solidFill>
              <a:latin typeface="+mj-lt"/>
            </a:endParaRPr>
          </a:p>
        </p:txBody>
      </p:sp>
      <p:sp>
        <p:nvSpPr>
          <p:cNvPr id="31" name="TextBox 30">
            <a:extLst>
              <a:ext uri="{FF2B5EF4-FFF2-40B4-BE49-F238E27FC236}">
                <a16:creationId xmlns:a16="http://schemas.microsoft.com/office/drawing/2014/main" xmlns="" id="{354507D8-2A10-4B23-94A6-0401BDA1E526}"/>
              </a:ext>
            </a:extLst>
          </p:cNvPr>
          <p:cNvSpPr txBox="1"/>
          <p:nvPr/>
        </p:nvSpPr>
        <p:spPr>
          <a:xfrm>
            <a:off x="7844001" y="2251669"/>
            <a:ext cx="3779516" cy="1077218"/>
          </a:xfrm>
          <a:prstGeom prst="rect">
            <a:avLst/>
          </a:prstGeom>
          <a:noFill/>
        </p:spPr>
        <p:txBody>
          <a:bodyPr wrap="square" rtlCol="0">
            <a:spAutoFit/>
          </a:bodyPr>
          <a:lstStyle/>
          <a:p>
            <a:r>
              <a:rPr lang="en-US" sz="3200" dirty="0" smtClean="0">
                <a:solidFill>
                  <a:srgbClr val="7F7F7F"/>
                </a:solidFill>
                <a:latin typeface="+mj-lt"/>
              </a:rPr>
              <a:t>Make a budget and look for ways to save</a:t>
            </a:r>
            <a:endParaRPr lang="en-US" sz="3200" dirty="0">
              <a:solidFill>
                <a:srgbClr val="7F7F7F"/>
              </a:solidFill>
              <a:latin typeface="+mj-lt"/>
            </a:endParaRPr>
          </a:p>
        </p:txBody>
      </p:sp>
      <p:sp>
        <p:nvSpPr>
          <p:cNvPr id="32" name="TextBox 31">
            <a:extLst>
              <a:ext uri="{FF2B5EF4-FFF2-40B4-BE49-F238E27FC236}">
                <a16:creationId xmlns:a16="http://schemas.microsoft.com/office/drawing/2014/main" xmlns="" id="{354507D8-2A10-4B23-94A6-0401BDA1E526}"/>
              </a:ext>
            </a:extLst>
          </p:cNvPr>
          <p:cNvSpPr txBox="1"/>
          <p:nvPr/>
        </p:nvSpPr>
        <p:spPr>
          <a:xfrm>
            <a:off x="7844003" y="5120073"/>
            <a:ext cx="4170944" cy="584775"/>
          </a:xfrm>
          <a:prstGeom prst="rect">
            <a:avLst/>
          </a:prstGeom>
          <a:noFill/>
        </p:spPr>
        <p:txBody>
          <a:bodyPr wrap="square" rtlCol="0">
            <a:spAutoFit/>
          </a:bodyPr>
          <a:lstStyle/>
          <a:p>
            <a:r>
              <a:rPr lang="en-US" sz="3200" dirty="0" smtClean="0">
                <a:solidFill>
                  <a:srgbClr val="7F7F7F"/>
                </a:solidFill>
                <a:latin typeface="+mj-lt"/>
              </a:rPr>
              <a:t>Get an action plan</a:t>
            </a:r>
            <a:endParaRPr lang="en-US" sz="3200" dirty="0">
              <a:solidFill>
                <a:srgbClr val="7F7F7F"/>
              </a:solidFill>
              <a:latin typeface="+mj-lt"/>
            </a:endParaRPr>
          </a:p>
        </p:txBody>
      </p:sp>
      <p:sp>
        <p:nvSpPr>
          <p:cNvPr id="33" name="TextBox 32">
            <a:extLst>
              <a:ext uri="{FF2B5EF4-FFF2-40B4-BE49-F238E27FC236}">
                <a16:creationId xmlns:a16="http://schemas.microsoft.com/office/drawing/2014/main" xmlns="" id="{354507D8-2A10-4B23-94A6-0401BDA1E526}"/>
              </a:ext>
            </a:extLst>
          </p:cNvPr>
          <p:cNvSpPr txBox="1"/>
          <p:nvPr/>
        </p:nvSpPr>
        <p:spPr>
          <a:xfrm>
            <a:off x="7844001" y="3554694"/>
            <a:ext cx="4085240" cy="1077218"/>
          </a:xfrm>
          <a:prstGeom prst="rect">
            <a:avLst/>
          </a:prstGeom>
          <a:noFill/>
        </p:spPr>
        <p:txBody>
          <a:bodyPr wrap="square" rtlCol="0">
            <a:spAutoFit/>
          </a:bodyPr>
          <a:lstStyle/>
          <a:p>
            <a:r>
              <a:rPr lang="en-US" sz="3200" dirty="0" smtClean="0">
                <a:solidFill>
                  <a:srgbClr val="7F7F7F"/>
                </a:solidFill>
                <a:latin typeface="+mj-lt"/>
              </a:rPr>
              <a:t>Review credit and discuss impact to credit</a:t>
            </a:r>
            <a:endParaRPr lang="en-US" sz="3200" dirty="0">
              <a:solidFill>
                <a:srgbClr val="7F7F7F"/>
              </a:solidFill>
              <a:latin typeface="+mj-lt"/>
            </a:endParaRPr>
          </a:p>
        </p:txBody>
      </p:sp>
      <p:grpSp>
        <p:nvGrpSpPr>
          <p:cNvPr id="18" name="Group 17"/>
          <p:cNvGrpSpPr/>
          <p:nvPr/>
        </p:nvGrpSpPr>
        <p:grpSpPr>
          <a:xfrm>
            <a:off x="5503728" y="2836866"/>
            <a:ext cx="1190244" cy="1190244"/>
            <a:chOff x="5503728" y="2836866"/>
            <a:chExt cx="1190244" cy="1190244"/>
          </a:xfrm>
        </p:grpSpPr>
        <p:grpSp>
          <p:nvGrpSpPr>
            <p:cNvPr id="20" name="Group 19"/>
            <p:cNvGrpSpPr/>
            <p:nvPr/>
          </p:nvGrpSpPr>
          <p:grpSpPr>
            <a:xfrm flipH="1">
              <a:off x="5756483" y="3101641"/>
              <a:ext cx="671538" cy="671538"/>
              <a:chOff x="5756483" y="3101641"/>
              <a:chExt cx="671538" cy="671538"/>
            </a:xfrm>
          </p:grpSpPr>
          <p:pic>
            <p:nvPicPr>
              <p:cNvPr id="34" name="Picture 33"/>
              <p:cNvPicPr>
                <a:picLocks noChangeAspect="1"/>
              </p:cNvPicPr>
              <p:nvPr/>
            </p:nvPicPr>
            <p:blipFill rotWithShape="1">
              <a:blip r:embed="rId7"/>
              <a:srcRect r="49888"/>
              <a:stretch/>
            </p:blipFill>
            <p:spPr>
              <a:xfrm>
                <a:off x="5759941" y="3101641"/>
                <a:ext cx="336059" cy="665656"/>
              </a:xfrm>
              <a:prstGeom prst="rect">
                <a:avLst/>
              </a:prstGeom>
            </p:spPr>
          </p:pic>
          <p:sp>
            <p:nvSpPr>
              <p:cNvPr id="35" name="Oval 34"/>
              <p:cNvSpPr/>
              <p:nvPr/>
            </p:nvSpPr>
            <p:spPr>
              <a:xfrm>
                <a:off x="5756483" y="3101641"/>
                <a:ext cx="671538" cy="67153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24" name="Oval 23"/>
            <p:cNvSpPr/>
            <p:nvPr/>
          </p:nvSpPr>
          <p:spPr>
            <a:xfrm>
              <a:off x="5503728" y="2836866"/>
              <a:ext cx="1190244" cy="1190244"/>
            </a:xfrm>
            <a:prstGeom prst="ellipse">
              <a:avLst/>
            </a:prstGeom>
            <a:noFill/>
            <a:ln w="28575" cap="rnd">
              <a:solidFill>
                <a:srgbClr val="FFFFFF"/>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6" name="TextBox 35">
            <a:extLst>
              <a:ext uri="{FF2B5EF4-FFF2-40B4-BE49-F238E27FC236}">
                <a16:creationId xmlns:a16="http://schemas.microsoft.com/office/drawing/2014/main" xmlns="" id="{354507D8-2A10-4B23-94A6-0401BDA1E526}"/>
              </a:ext>
            </a:extLst>
          </p:cNvPr>
          <p:cNvSpPr txBox="1"/>
          <p:nvPr/>
        </p:nvSpPr>
        <p:spPr>
          <a:xfrm>
            <a:off x="-13420" y="2767277"/>
            <a:ext cx="5010671" cy="1323439"/>
          </a:xfrm>
          <a:prstGeom prst="rect">
            <a:avLst/>
          </a:prstGeom>
          <a:noFill/>
        </p:spPr>
        <p:txBody>
          <a:bodyPr wrap="square" rtlCol="0">
            <a:spAutoFit/>
          </a:bodyPr>
          <a:lstStyle/>
          <a:p>
            <a:pPr algn="ctr"/>
            <a:r>
              <a:rPr lang="en-US" sz="4000" b="1" spc="600" dirty="0" smtClean="0">
                <a:solidFill>
                  <a:srgbClr val="FFFFFF"/>
                </a:solidFill>
                <a:effectLst>
                  <a:outerShdw blurRad="38100" dist="38100" dir="2700000" algn="tl">
                    <a:srgbClr val="000000">
                      <a:alpha val="43137"/>
                    </a:srgbClr>
                  </a:outerShdw>
                </a:effectLst>
                <a:latin typeface="Century Gothic" panose="020B0502020202020204" pitchFamily="34" charset="0"/>
              </a:rPr>
              <a:t>FINANCIAL ASSESSMENT</a:t>
            </a:r>
            <a:endParaRPr lang="en-US" sz="4000" b="1" spc="600"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100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4" fill="hold" grpId="0" nodeType="afterEffect">
                                  <p:stCondLst>
                                    <p:cond delay="25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25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750" fill="hold"/>
                                        <p:tgtEl>
                                          <p:spTgt spid="33"/>
                                        </p:tgtEl>
                                        <p:attrNameLst>
                                          <p:attrName>ppt_x</p:attrName>
                                        </p:attrNameLst>
                                      </p:cBhvr>
                                      <p:tavLst>
                                        <p:tav tm="0">
                                          <p:val>
                                            <p:strVal val="#ppt_x"/>
                                          </p:val>
                                        </p:tav>
                                        <p:tav tm="100000">
                                          <p:val>
                                            <p:strVal val="#ppt_x"/>
                                          </p:val>
                                        </p:tav>
                                      </p:tavLst>
                                    </p:anim>
                                    <p:anim calcmode="lin" valueType="num">
                                      <p:cBhvr additive="base">
                                        <p:cTn id="18" dur="75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grpId="0" nodeType="afterEffect">
                                  <p:stCondLst>
                                    <p:cond delay="25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D822F3F4-702C-49C3-8D06-CE20D575A6B1}"/>
              </a:ext>
            </a:extLst>
          </p:cNvPr>
          <p:cNvGrpSpPr/>
          <p:nvPr/>
        </p:nvGrpSpPr>
        <p:grpSpPr>
          <a:xfrm>
            <a:off x="635867" y="757386"/>
            <a:ext cx="4416011" cy="4906346"/>
            <a:chOff x="632989" y="1862399"/>
            <a:chExt cx="2194562" cy="2560320"/>
          </a:xfrm>
        </p:grpSpPr>
        <p:sp>
          <p:nvSpPr>
            <p:cNvPr id="11" name="Flowchart: Manual Operation 10">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7" name="Freeform: Shape 6">
              <a:extLst>
                <a:ext uri="{FF2B5EF4-FFF2-40B4-BE49-F238E27FC236}">
                  <a16:creationId xmlns:a16="http://schemas.microsoft.com/office/drawing/2014/main" xmlns="" id="{5D3D4BA2-A523-41E2-8910-97EC2384FE6A}"/>
                </a:ext>
              </a:extLst>
            </p:cNvPr>
            <p:cNvSpPr/>
            <p:nvPr/>
          </p:nvSpPr>
          <p:spPr>
            <a:xfrm rot="5400000">
              <a:off x="450110" y="204527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9" name="Text Placeholder 2"/>
          <p:cNvSpPr txBox="1">
            <a:spLocks/>
          </p:cNvSpPr>
          <p:nvPr/>
        </p:nvSpPr>
        <p:spPr>
          <a:xfrm>
            <a:off x="5133767" y="3291936"/>
            <a:ext cx="6812427" cy="151207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dirty="0" smtClean="0">
                <a:solidFill>
                  <a:srgbClr val="7F7F7F"/>
                </a:solidFill>
                <a:latin typeface="+mj-lt"/>
              </a:rPr>
              <a:t>is a nationwide non-profit that provides financial education and tools for people to lead </a:t>
            </a:r>
            <a:r>
              <a:rPr lang="en-US" sz="3200" i="1" dirty="0" smtClean="0">
                <a:solidFill>
                  <a:schemeClr val="tx2"/>
                </a:solidFill>
                <a:latin typeface="+mj-lt"/>
              </a:rPr>
              <a:t>financially healthy lives. </a:t>
            </a:r>
          </a:p>
        </p:txBody>
      </p:sp>
      <p:sp>
        <p:nvSpPr>
          <p:cNvPr id="10" name="TextBox 9">
            <a:extLst>
              <a:ext uri="{FF2B5EF4-FFF2-40B4-BE49-F238E27FC236}">
                <a16:creationId xmlns:a16="http://schemas.microsoft.com/office/drawing/2014/main" xmlns="" id="{354507D8-2A10-4B23-94A6-0401BDA1E526}"/>
              </a:ext>
            </a:extLst>
          </p:cNvPr>
          <p:cNvSpPr txBox="1"/>
          <p:nvPr/>
        </p:nvSpPr>
        <p:spPr>
          <a:xfrm>
            <a:off x="717755" y="2354097"/>
            <a:ext cx="11228439" cy="830997"/>
          </a:xfrm>
          <a:prstGeom prst="rect">
            <a:avLst/>
          </a:prstGeom>
          <a:noFill/>
        </p:spPr>
        <p:txBody>
          <a:bodyPr wrap="square" rtlCol="0">
            <a:spAutoFit/>
          </a:bodyPr>
          <a:lstStyle/>
          <a:p>
            <a:r>
              <a:rPr lang="en-US" sz="4800" b="1" spc="600" dirty="0" smtClean="0">
                <a:solidFill>
                  <a:srgbClr val="FFFFFF"/>
                </a:solidFill>
                <a:latin typeface="Century Gothic" panose="020B0502020202020204" pitchFamily="34" charset="0"/>
              </a:rPr>
              <a:t>GREENPATH </a:t>
            </a:r>
            <a:r>
              <a:rPr lang="en-US" sz="4000" spc="600" dirty="0" smtClean="0">
                <a:solidFill>
                  <a:prstClr val="black">
                    <a:lumMod val="50000"/>
                    <a:lumOff val="50000"/>
                  </a:prstClr>
                </a:solidFill>
                <a:latin typeface="Century Gothic" panose="020B0502020202020204" pitchFamily="34" charset="0"/>
              </a:rPr>
              <a:t>FINANCIAL WELLNESS</a:t>
            </a:r>
            <a:endParaRPr lang="en-US" sz="4000" spc="600" dirty="0">
              <a:solidFill>
                <a:prstClr val="black">
                  <a:lumMod val="50000"/>
                  <a:lumOff val="50000"/>
                </a:prstClr>
              </a:solidFill>
              <a:latin typeface="Century Gothic" panose="020B0502020202020204" pitchFamily="34"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Tree>
    <p:custDataLst>
      <p:tags r:id="rId1"/>
    </p:custDataLst>
    <p:extLst>
      <p:ext uri="{BB962C8B-B14F-4D97-AF65-F5344CB8AC3E}">
        <p14:creationId xmlns:p14="http://schemas.microsoft.com/office/powerpoint/2010/main" val="3985708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D822F3F4-702C-49C3-8D06-CE20D575A6B1}"/>
              </a:ext>
            </a:extLst>
          </p:cNvPr>
          <p:cNvGrpSpPr/>
          <p:nvPr/>
        </p:nvGrpSpPr>
        <p:grpSpPr>
          <a:xfrm>
            <a:off x="262246" y="2220505"/>
            <a:ext cx="2614946" cy="3050768"/>
            <a:chOff x="632988" y="1870466"/>
            <a:chExt cx="2194562" cy="2560320"/>
          </a:xfrm>
        </p:grpSpPr>
        <p:sp>
          <p:nvSpPr>
            <p:cNvPr id="22" name="Flowchart: Manual Operation 21">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xmlns="" id="{354507D8-2A10-4B23-94A6-0401BDA1E526}"/>
              </a:ext>
            </a:extLst>
          </p:cNvPr>
          <p:cNvSpPr txBox="1"/>
          <p:nvPr/>
        </p:nvSpPr>
        <p:spPr>
          <a:xfrm>
            <a:off x="291513" y="3387138"/>
            <a:ext cx="2614945" cy="70788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WARNING SIGNS</a:t>
            </a:r>
            <a:endParaRPr lang="en-US" sz="2000" b="1" spc="600" dirty="0">
              <a:solidFill>
                <a:srgbClr val="FFFFFF"/>
              </a:solidFill>
              <a:latin typeface="Century Gothic" panose="020B0502020202020204" pitchFamily="34" charset="0"/>
            </a:endParaRPr>
          </a:p>
        </p:txBody>
      </p:sp>
      <p:pic>
        <p:nvPicPr>
          <p:cNvPr id="34" name="Picture 3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5" name="Group 14"/>
          <p:cNvGrpSpPr/>
          <p:nvPr/>
        </p:nvGrpSpPr>
        <p:grpSpPr>
          <a:xfrm>
            <a:off x="3276995" y="2220506"/>
            <a:ext cx="2627776" cy="3050768"/>
            <a:chOff x="3276995" y="2220506"/>
            <a:chExt cx="2627776" cy="3050768"/>
          </a:xfrm>
        </p:grpSpPr>
        <p:grpSp>
          <p:nvGrpSpPr>
            <p:cNvPr id="24" name="Group 23">
              <a:extLst>
                <a:ext uri="{FF2B5EF4-FFF2-40B4-BE49-F238E27FC236}">
                  <a16:creationId xmlns:a16="http://schemas.microsoft.com/office/drawing/2014/main" xmlns="" id="{D822F3F4-702C-49C3-8D06-CE20D575A6B1}"/>
                </a:ext>
              </a:extLst>
            </p:cNvPr>
            <p:cNvGrpSpPr/>
            <p:nvPr/>
          </p:nvGrpSpPr>
          <p:grpSpPr>
            <a:xfrm>
              <a:off x="3279767" y="2220506"/>
              <a:ext cx="2614947" cy="3050768"/>
              <a:chOff x="632989" y="1870467"/>
              <a:chExt cx="2194563" cy="2560320"/>
            </a:xfrm>
          </p:grpSpPr>
          <p:sp>
            <p:nvSpPr>
              <p:cNvPr id="25" name="Flowchart: Manual Operation 24">
                <a:extLst>
                  <a:ext uri="{FF2B5EF4-FFF2-40B4-BE49-F238E27FC236}">
                    <a16:creationId xmlns:a16="http://schemas.microsoft.com/office/drawing/2014/main" xmlns=""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xmlns=""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xmlns="" id="{354507D8-2A10-4B23-94A6-0401BDA1E526}"/>
                </a:ext>
              </a:extLst>
            </p:cNvPr>
            <p:cNvSpPr txBox="1"/>
            <p:nvPr/>
          </p:nvSpPr>
          <p:spPr>
            <a:xfrm>
              <a:off x="3276995" y="3125528"/>
              <a:ext cx="2627776" cy="123110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YOUR OWN RESOURCES</a:t>
              </a:r>
              <a:endParaRPr lang="en-US" b="1" spc="600" dirty="0">
                <a:solidFill>
                  <a:srgbClr val="FFFFFF"/>
                </a:solidFill>
                <a:latin typeface="Century Gothic" panose="020B0502020202020204" pitchFamily="34" charset="0"/>
              </a:endParaRPr>
            </a:p>
          </p:txBody>
        </p:sp>
      </p:grpSp>
      <p:grpSp>
        <p:nvGrpSpPr>
          <p:cNvPr id="17" name="Group 16"/>
          <p:cNvGrpSpPr/>
          <p:nvPr/>
        </p:nvGrpSpPr>
        <p:grpSpPr>
          <a:xfrm>
            <a:off x="6294517" y="2220505"/>
            <a:ext cx="2614947" cy="3050768"/>
            <a:chOff x="6294517" y="2220505"/>
            <a:chExt cx="2614947" cy="3050768"/>
          </a:xfrm>
        </p:grpSpPr>
        <p:grpSp>
          <p:nvGrpSpPr>
            <p:cNvPr id="27" name="Group 26">
              <a:extLst>
                <a:ext uri="{FF2B5EF4-FFF2-40B4-BE49-F238E27FC236}">
                  <a16:creationId xmlns:a16="http://schemas.microsoft.com/office/drawing/2014/main" xmlns="" id="{D822F3F4-702C-49C3-8D06-CE20D575A6B1}"/>
                </a:ext>
              </a:extLst>
            </p:cNvPr>
            <p:cNvGrpSpPr/>
            <p:nvPr/>
          </p:nvGrpSpPr>
          <p:grpSpPr>
            <a:xfrm>
              <a:off x="6294517" y="2220505"/>
              <a:ext cx="2614946" cy="3050768"/>
              <a:chOff x="630664" y="1870468"/>
              <a:chExt cx="2194562" cy="2560321"/>
            </a:xfrm>
          </p:grpSpPr>
          <p:sp>
            <p:nvSpPr>
              <p:cNvPr id="28" name="Flowchart: Manual Operation 27">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xmlns=""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xmlns="" id="{354507D8-2A10-4B23-94A6-0401BDA1E526}"/>
                </a:ext>
              </a:extLst>
            </p:cNvPr>
            <p:cNvSpPr txBox="1"/>
            <p:nvPr/>
          </p:nvSpPr>
          <p:spPr>
            <a:xfrm>
              <a:off x="6294517" y="3233249"/>
              <a:ext cx="2614947" cy="954107"/>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CREDITORS</a:t>
              </a:r>
              <a:endParaRPr lang="en-US" sz="2000" b="1" spc="600" dirty="0">
                <a:solidFill>
                  <a:srgbClr val="FFFFFF"/>
                </a:solidFill>
                <a:latin typeface="Century Gothic" panose="020B0502020202020204" pitchFamily="34" charset="0"/>
              </a:endParaRPr>
            </a:p>
          </p:txBody>
        </p:sp>
      </p:grpSp>
      <p:grpSp>
        <p:nvGrpSpPr>
          <p:cNvPr id="38" name="Group 37"/>
          <p:cNvGrpSpPr/>
          <p:nvPr/>
        </p:nvGrpSpPr>
        <p:grpSpPr>
          <a:xfrm>
            <a:off x="9312039" y="2220505"/>
            <a:ext cx="2627774" cy="3050769"/>
            <a:chOff x="9312039" y="2220505"/>
            <a:chExt cx="2627774" cy="3050769"/>
          </a:xfrm>
        </p:grpSpPr>
        <p:grpSp>
          <p:nvGrpSpPr>
            <p:cNvPr id="30" name="Group 29">
              <a:extLst>
                <a:ext uri="{FF2B5EF4-FFF2-40B4-BE49-F238E27FC236}">
                  <a16:creationId xmlns:a16="http://schemas.microsoft.com/office/drawing/2014/main" xmlns="" id="{D822F3F4-702C-49C3-8D06-CE20D575A6B1}"/>
                </a:ext>
              </a:extLst>
            </p:cNvPr>
            <p:cNvGrpSpPr/>
            <p:nvPr/>
          </p:nvGrpSpPr>
          <p:grpSpPr>
            <a:xfrm>
              <a:off x="9312039" y="2220505"/>
              <a:ext cx="2614946" cy="3050769"/>
              <a:chOff x="630666" y="1870468"/>
              <a:chExt cx="2194562" cy="2560321"/>
            </a:xfrm>
          </p:grpSpPr>
          <p:sp>
            <p:nvSpPr>
              <p:cNvPr id="31" name="Flowchart: Manual Operation 30">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xmlns=""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xmlns="" id="{354507D8-2A10-4B23-94A6-0401BDA1E526}"/>
                </a:ext>
              </a:extLst>
            </p:cNvPr>
            <p:cNvSpPr txBox="1"/>
            <p:nvPr/>
          </p:nvSpPr>
          <p:spPr>
            <a:xfrm>
              <a:off x="9324866" y="3237107"/>
              <a:ext cx="2614947" cy="954107"/>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A 3</a:t>
              </a:r>
              <a:r>
                <a:rPr lang="en-US" b="1" spc="600" baseline="30000" dirty="0" smtClean="0">
                  <a:solidFill>
                    <a:srgbClr val="FFFFFF"/>
                  </a:solidFill>
                  <a:latin typeface="Century Gothic" panose="020B0502020202020204" pitchFamily="34" charset="0"/>
                </a:rPr>
                <a:t>RD</a:t>
              </a:r>
              <a:r>
                <a:rPr lang="en-US" b="1" spc="600" dirty="0" smtClean="0">
                  <a:solidFill>
                    <a:srgbClr val="FFFFFF"/>
                  </a:solidFill>
                  <a:latin typeface="Century Gothic" panose="020B0502020202020204" pitchFamily="34" charset="0"/>
                </a:rPr>
                <a:t> PARTY</a:t>
              </a:r>
              <a:endParaRPr lang="en-US" b="1" spc="600" dirty="0">
                <a:solidFill>
                  <a:srgbClr val="FFFFFF"/>
                </a:solidFill>
                <a:latin typeface="Century Gothic" panose="020B0502020202020204" pitchFamily="34" charset="0"/>
              </a:endParaRP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xmlns=""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smtClean="0">
                  <a:solidFill>
                    <a:prstClr val="black">
                      <a:lumMod val="50000"/>
                      <a:lumOff val="50000"/>
                    </a:prstClr>
                  </a:solidFill>
                  <a:latin typeface="Century Gothic" panose="020B0502020202020204" pitchFamily="34" charset="0"/>
                </a:rPr>
                <a:t>AGENDA</a:t>
              </a:r>
              <a:endParaRPr lang="en-US" sz="3200" b="1" dirty="0">
                <a:solidFill>
                  <a:prstClr val="black">
                    <a:lumMod val="50000"/>
                    <a:lumOff val="50000"/>
                  </a:prstClr>
                </a:solidFill>
                <a:latin typeface="Century Gothic" panose="020B0502020202020204" pitchFamily="34" charset="0"/>
              </a:endParaRP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6837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childTnLst>
                                </p:cTn>
                              </p:par>
                            </p:childTnLst>
                          </p:cTn>
                        </p:par>
                        <p:par>
                          <p:cTn id="12" fill="hold">
                            <p:stCondLst>
                              <p:cond delay="2250"/>
                            </p:stCondLst>
                            <p:childTnLst>
                              <p:par>
                                <p:cTn id="13" presetID="10" presetClass="entr" presetSubtype="0" fill="hold"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3434"/>
          <a:stretch/>
        </p:blipFill>
        <p:spPr>
          <a:xfrm>
            <a:off x="-1" y="0"/>
            <a:ext cx="6094792" cy="685800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9" name="Group 8"/>
          <p:cNvGrpSpPr/>
          <p:nvPr/>
        </p:nvGrpSpPr>
        <p:grpSpPr>
          <a:xfrm>
            <a:off x="7334167" y="-3"/>
            <a:ext cx="236387" cy="6858003"/>
            <a:chOff x="7334167" y="-3"/>
            <a:chExt cx="236387" cy="6858003"/>
          </a:xfrm>
        </p:grpSpPr>
        <p:grpSp>
          <p:nvGrpSpPr>
            <p:cNvPr id="18" name="Group 17"/>
            <p:cNvGrpSpPr/>
            <p:nvPr/>
          </p:nvGrpSpPr>
          <p:grpSpPr>
            <a:xfrm>
              <a:off x="7334167" y="-3"/>
              <a:ext cx="236387" cy="6858003"/>
              <a:chOff x="491407" y="-29499"/>
              <a:chExt cx="236387" cy="6858003"/>
            </a:xfrm>
          </p:grpSpPr>
          <p:cxnSp>
            <p:nvCxnSpPr>
              <p:cNvPr id="19" name="Straight Connector 18"/>
              <p:cNvCxnSpPr/>
              <p:nvPr/>
            </p:nvCxnSpPr>
            <p:spPr>
              <a:xfrm>
                <a:off x="609600" y="-29499"/>
                <a:ext cx="0" cy="6858003"/>
              </a:xfrm>
              <a:prstGeom prst="line">
                <a:avLst/>
              </a:prstGeom>
              <a:ln w="28575">
                <a:solidFill>
                  <a:srgbClr val="7F7F7F"/>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91407" y="664468"/>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Oval 22"/>
              <p:cNvSpPr/>
              <p:nvPr/>
            </p:nvSpPr>
            <p:spPr>
              <a:xfrm>
                <a:off x="491407" y="197202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4" name="Oval 23"/>
              <p:cNvSpPr/>
              <p:nvPr/>
            </p:nvSpPr>
            <p:spPr>
              <a:xfrm>
                <a:off x="491407" y="3275054"/>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Oval 25"/>
              <p:cNvSpPr/>
              <p:nvPr/>
            </p:nvSpPr>
            <p:spPr>
              <a:xfrm>
                <a:off x="491407" y="4578079"/>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28" name="Oval 27"/>
            <p:cNvSpPr/>
            <p:nvPr/>
          </p:nvSpPr>
          <p:spPr>
            <a:xfrm>
              <a:off x="7334167" y="5905980"/>
              <a:ext cx="236387" cy="236387"/>
            </a:xfrm>
            <a:prstGeom prst="ellipse">
              <a:avLst/>
            </a:prstGeom>
            <a:solidFill>
              <a:srgbClr val="FFFFFF"/>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grpSp>
      <p:sp>
        <p:nvSpPr>
          <p:cNvPr id="30" name="TextBox 29">
            <a:extLst>
              <a:ext uri="{FF2B5EF4-FFF2-40B4-BE49-F238E27FC236}">
                <a16:creationId xmlns:a16="http://schemas.microsoft.com/office/drawing/2014/main" xmlns="" id="{354507D8-2A10-4B23-94A6-0401BDA1E526}"/>
              </a:ext>
            </a:extLst>
          </p:cNvPr>
          <p:cNvSpPr txBox="1"/>
          <p:nvPr/>
        </p:nvSpPr>
        <p:spPr>
          <a:xfrm>
            <a:off x="7844002" y="612102"/>
            <a:ext cx="3464077" cy="400110"/>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UNSURE OF DEBT</a:t>
            </a:r>
            <a:endParaRPr lang="en-US" sz="2000" b="1" spc="600" dirty="0">
              <a:solidFill>
                <a:srgbClr val="7F7F7F"/>
              </a:solidFill>
              <a:latin typeface="Century Gothic" panose="020B0502020202020204" pitchFamily="34" charset="0"/>
            </a:endParaRPr>
          </a:p>
        </p:txBody>
      </p:sp>
      <p:sp>
        <p:nvSpPr>
          <p:cNvPr id="31" name="TextBox 30">
            <a:extLst>
              <a:ext uri="{FF2B5EF4-FFF2-40B4-BE49-F238E27FC236}">
                <a16:creationId xmlns:a16="http://schemas.microsoft.com/office/drawing/2014/main" xmlns="" id="{354507D8-2A10-4B23-94A6-0401BDA1E526}"/>
              </a:ext>
            </a:extLst>
          </p:cNvPr>
          <p:cNvSpPr txBox="1"/>
          <p:nvPr/>
        </p:nvSpPr>
        <p:spPr>
          <a:xfrm>
            <a:off x="7844003" y="1782503"/>
            <a:ext cx="3464076" cy="707886"/>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MINIMUM PAYMENTS ONLY</a:t>
            </a:r>
            <a:endParaRPr lang="en-US" sz="2000" b="1" spc="600" dirty="0">
              <a:solidFill>
                <a:srgbClr val="7F7F7F"/>
              </a:solidFill>
              <a:latin typeface="Century Gothic" panose="020B0502020202020204" pitchFamily="34" charset="0"/>
            </a:endParaRPr>
          </a:p>
        </p:txBody>
      </p:sp>
      <p:sp>
        <p:nvSpPr>
          <p:cNvPr id="32" name="TextBox 31">
            <a:extLst>
              <a:ext uri="{FF2B5EF4-FFF2-40B4-BE49-F238E27FC236}">
                <a16:creationId xmlns:a16="http://schemas.microsoft.com/office/drawing/2014/main" xmlns="" id="{354507D8-2A10-4B23-94A6-0401BDA1E526}"/>
              </a:ext>
            </a:extLst>
          </p:cNvPr>
          <p:cNvSpPr txBox="1"/>
          <p:nvPr/>
        </p:nvSpPr>
        <p:spPr>
          <a:xfrm>
            <a:off x="7844003" y="3068800"/>
            <a:ext cx="4170944" cy="707886"/>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ACCESSING CASH ADVANCES</a:t>
            </a:r>
            <a:endParaRPr lang="en-US" sz="2000" b="1" spc="600" dirty="0">
              <a:solidFill>
                <a:srgbClr val="7F7F7F"/>
              </a:solidFill>
              <a:latin typeface="Century Gothic" panose="020B0502020202020204" pitchFamily="34" charset="0"/>
            </a:endParaRPr>
          </a:p>
        </p:txBody>
      </p:sp>
      <p:sp>
        <p:nvSpPr>
          <p:cNvPr id="33" name="TextBox 32">
            <a:extLst>
              <a:ext uri="{FF2B5EF4-FFF2-40B4-BE49-F238E27FC236}">
                <a16:creationId xmlns:a16="http://schemas.microsoft.com/office/drawing/2014/main" xmlns="" id="{354507D8-2A10-4B23-94A6-0401BDA1E526}"/>
              </a:ext>
            </a:extLst>
          </p:cNvPr>
          <p:cNvSpPr txBox="1"/>
          <p:nvPr/>
        </p:nvSpPr>
        <p:spPr>
          <a:xfrm>
            <a:off x="7844003" y="4371825"/>
            <a:ext cx="4170944" cy="707886"/>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MAXED OUT/ </a:t>
            </a:r>
          </a:p>
          <a:p>
            <a:r>
              <a:rPr lang="en-US" sz="2000" b="1" spc="600" dirty="0" smtClean="0">
                <a:solidFill>
                  <a:srgbClr val="7F7F7F"/>
                </a:solidFill>
                <a:latin typeface="Century Gothic" panose="020B0502020202020204" pitchFamily="34" charset="0"/>
              </a:rPr>
              <a:t>OVER THE LIMITS</a:t>
            </a:r>
            <a:endParaRPr lang="en-US" sz="2000" b="1" spc="600" dirty="0">
              <a:solidFill>
                <a:srgbClr val="7F7F7F"/>
              </a:solidFill>
              <a:latin typeface="Century Gothic" panose="020B0502020202020204" pitchFamily="34" charset="0"/>
            </a:endParaRPr>
          </a:p>
        </p:txBody>
      </p:sp>
      <p:sp>
        <p:nvSpPr>
          <p:cNvPr id="34" name="TextBox 33">
            <a:extLst>
              <a:ext uri="{FF2B5EF4-FFF2-40B4-BE49-F238E27FC236}">
                <a16:creationId xmlns:a16="http://schemas.microsoft.com/office/drawing/2014/main" xmlns="" id="{354507D8-2A10-4B23-94A6-0401BDA1E526}"/>
              </a:ext>
            </a:extLst>
          </p:cNvPr>
          <p:cNvSpPr txBox="1"/>
          <p:nvPr/>
        </p:nvSpPr>
        <p:spPr>
          <a:xfrm>
            <a:off x="7844002" y="5824118"/>
            <a:ext cx="3906037" cy="400110"/>
          </a:xfrm>
          <a:prstGeom prst="rect">
            <a:avLst/>
          </a:prstGeom>
          <a:noFill/>
        </p:spPr>
        <p:txBody>
          <a:bodyPr wrap="square" rtlCol="0">
            <a:spAutoFit/>
          </a:bodyPr>
          <a:lstStyle/>
          <a:p>
            <a:r>
              <a:rPr lang="en-US" sz="2000" b="1" spc="600" dirty="0" smtClean="0">
                <a:solidFill>
                  <a:srgbClr val="7F7F7F"/>
                </a:solidFill>
                <a:latin typeface="Century Gothic" panose="020B0502020202020204" pitchFamily="34" charset="0"/>
              </a:rPr>
              <a:t>COLLECTION CALLS</a:t>
            </a:r>
            <a:endParaRPr lang="en-US" sz="2000" b="1" spc="600" dirty="0">
              <a:solidFill>
                <a:srgbClr val="7F7F7F"/>
              </a:solidFill>
              <a:latin typeface="Century Gothic" panose="020B0502020202020204" pitchFamily="34" charset="0"/>
            </a:endParaRPr>
          </a:p>
        </p:txBody>
      </p:sp>
      <p:sp>
        <p:nvSpPr>
          <p:cNvPr id="35" name="TextBox 34">
            <a:extLst>
              <a:ext uri="{FF2B5EF4-FFF2-40B4-BE49-F238E27FC236}">
                <a16:creationId xmlns:a16="http://schemas.microsoft.com/office/drawing/2014/main" xmlns="" id="{354507D8-2A10-4B23-94A6-0401BDA1E526}"/>
              </a:ext>
            </a:extLst>
          </p:cNvPr>
          <p:cNvSpPr txBox="1"/>
          <p:nvPr/>
        </p:nvSpPr>
        <p:spPr>
          <a:xfrm>
            <a:off x="-1" y="3068800"/>
            <a:ext cx="5010671" cy="707886"/>
          </a:xfrm>
          <a:prstGeom prst="rect">
            <a:avLst/>
          </a:prstGeom>
          <a:noFill/>
        </p:spPr>
        <p:txBody>
          <a:bodyPr wrap="square" rtlCol="0">
            <a:spAutoFit/>
          </a:bodyPr>
          <a:lstStyle/>
          <a:p>
            <a:pPr algn="ctr"/>
            <a:r>
              <a:rPr lang="en-US" sz="4000" b="1" spc="600" dirty="0" smtClean="0">
                <a:solidFill>
                  <a:srgbClr val="FFFFFF"/>
                </a:solidFill>
                <a:effectLst>
                  <a:outerShdw blurRad="38100" dist="38100" dir="2700000" algn="tl">
                    <a:srgbClr val="000000">
                      <a:alpha val="43137"/>
                    </a:srgbClr>
                  </a:outerShdw>
                </a:effectLst>
                <a:latin typeface="Century Gothic" panose="020B0502020202020204" pitchFamily="34" charset="0"/>
              </a:rPr>
              <a:t>OVEREXTENDED</a:t>
            </a:r>
            <a:endParaRPr lang="en-US" sz="4000" b="1" spc="600" dirty="0">
              <a:solidFill>
                <a:srgbClr val="FFFFFF"/>
              </a:solidFill>
              <a:effectLst>
                <a:outerShdw blurRad="38100" dist="38100" dir="2700000" algn="tl">
                  <a:srgbClr val="000000">
                    <a:alpha val="43137"/>
                  </a:srgbClr>
                </a:outerShdw>
              </a:effectLst>
              <a:latin typeface="Century Gothic" panose="020B0502020202020204" pitchFamily="34" charset="0"/>
            </a:endParaRPr>
          </a:p>
        </p:txBody>
      </p:sp>
      <p:grpSp>
        <p:nvGrpSpPr>
          <p:cNvPr id="6" name="Group 5"/>
          <p:cNvGrpSpPr/>
          <p:nvPr/>
        </p:nvGrpSpPr>
        <p:grpSpPr>
          <a:xfrm>
            <a:off x="5015252" y="2166866"/>
            <a:ext cx="2163658" cy="2524265"/>
            <a:chOff x="5015252" y="2166866"/>
            <a:chExt cx="2163658" cy="2524265"/>
          </a:xfrm>
        </p:grpSpPr>
        <p:grpSp>
          <p:nvGrpSpPr>
            <p:cNvPr id="15" name="Group 14">
              <a:extLst>
                <a:ext uri="{FF2B5EF4-FFF2-40B4-BE49-F238E27FC236}">
                  <a16:creationId xmlns:a16="http://schemas.microsoft.com/office/drawing/2014/main" xmlns="" id="{D822F3F4-702C-49C3-8D06-CE20D575A6B1}"/>
                </a:ext>
              </a:extLst>
            </p:cNvPr>
            <p:cNvGrpSpPr/>
            <p:nvPr/>
          </p:nvGrpSpPr>
          <p:grpSpPr>
            <a:xfrm>
              <a:off x="5015252" y="2166866"/>
              <a:ext cx="2163658" cy="2524265"/>
              <a:chOff x="632988" y="1870466"/>
              <a:chExt cx="2194562" cy="2560320"/>
            </a:xfrm>
          </p:grpSpPr>
          <p:sp>
            <p:nvSpPr>
              <p:cNvPr id="16" name="Flowchart: Manual Operation 15">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17"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2" name="Rectangle 1"/>
            <p:cNvSpPr/>
            <p:nvPr/>
          </p:nvSpPr>
          <p:spPr>
            <a:xfrm>
              <a:off x="5520633" y="2791183"/>
              <a:ext cx="1148316" cy="1269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0" dirty="0">
                  <a:solidFill>
                    <a:srgbClr val="FFFFFF"/>
                  </a:solidFill>
                  <a:latin typeface="Bahnschrift Light Condensed" panose="020B0502040204020203" pitchFamily="34" charset="0"/>
                </a:rPr>
                <a:t>S</a:t>
              </a:r>
            </a:p>
          </p:txBody>
        </p:sp>
        <p:cxnSp>
          <p:nvCxnSpPr>
            <p:cNvPr id="5" name="Straight Connector 4"/>
            <p:cNvCxnSpPr/>
            <p:nvPr/>
          </p:nvCxnSpPr>
          <p:spPr>
            <a:xfrm>
              <a:off x="6094791" y="2901570"/>
              <a:ext cx="0" cy="1153895"/>
            </a:xfrm>
            <a:prstGeom prst="line">
              <a:avLst/>
            </a:prstGeom>
            <a:ln w="38100" cap="rnd">
              <a:solidFill>
                <a:srgbClr val="FFFFFF"/>
              </a:solidFill>
              <a:prstDash val="sysDot"/>
              <a:roun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854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ppt_x"/>
                                          </p:val>
                                        </p:tav>
                                        <p:tav tm="100000">
                                          <p:val>
                                            <p:strVal val="#ppt_x"/>
                                          </p:val>
                                        </p:tav>
                                      </p:tavLst>
                                    </p:anim>
                                    <p:anim calcmode="lin" valueType="num">
                                      <p:cBhvr additive="base">
                                        <p:cTn id="14"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1000" fill="hold"/>
                                        <p:tgtEl>
                                          <p:spTgt spid="33"/>
                                        </p:tgtEl>
                                        <p:attrNameLst>
                                          <p:attrName>ppt_x</p:attrName>
                                        </p:attrNameLst>
                                      </p:cBhvr>
                                      <p:tavLst>
                                        <p:tav tm="0">
                                          <p:val>
                                            <p:strVal val="#ppt_x"/>
                                          </p:val>
                                        </p:tav>
                                        <p:tav tm="100000">
                                          <p:val>
                                            <p:strVal val="#ppt_x"/>
                                          </p:val>
                                        </p:tav>
                                      </p:tavLst>
                                    </p:anim>
                                    <p:anim calcmode="lin" valueType="num">
                                      <p:cBhvr additive="base">
                                        <p:cTn id="26" dur="1000" fill="hold"/>
                                        <p:tgtEl>
                                          <p:spTgt spid="33"/>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25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750"/>
                                        <p:tgtEl>
                                          <p:spTgt spid="34"/>
                                        </p:tgtEl>
                                      </p:cBhvr>
                                    </p:animEffect>
                                    <p:anim calcmode="lin" valueType="num">
                                      <p:cBhvr>
                                        <p:cTn id="31" dur="750" fill="hold"/>
                                        <p:tgtEl>
                                          <p:spTgt spid="34"/>
                                        </p:tgtEl>
                                        <p:attrNameLst>
                                          <p:attrName>ppt_x</p:attrName>
                                        </p:attrNameLst>
                                      </p:cBhvr>
                                      <p:tavLst>
                                        <p:tav tm="0">
                                          <p:val>
                                            <p:strVal val="#ppt_x"/>
                                          </p:val>
                                        </p:tav>
                                        <p:tav tm="100000">
                                          <p:val>
                                            <p:strVal val="#ppt_x"/>
                                          </p:val>
                                        </p:tav>
                                      </p:tavLst>
                                    </p:anim>
                                    <p:anim calcmode="lin" valueType="num">
                                      <p:cBhvr>
                                        <p:cTn id="3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6410"/>
            <a:ext cx="12192000" cy="6874410"/>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sp>
        <p:nvSpPr>
          <p:cNvPr id="97" name="Rectangle 96"/>
          <p:cNvSpPr/>
          <p:nvPr/>
        </p:nvSpPr>
        <p:spPr>
          <a:xfrm>
            <a:off x="0" y="4770120"/>
            <a:ext cx="12192000" cy="691436"/>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TOOLS TO HELP YOURSELF OUT GET OF DEBT</a:t>
            </a:r>
            <a:endParaRPr lang="en-US" sz="2800" spc="600" dirty="0">
              <a:solidFill>
                <a:srgbClr val="F3F3F3"/>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7967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wipe(right)">
                                      <p:cBhvr>
                                        <p:cTn id="7" dur="10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D822F3F4-702C-49C3-8D06-CE20D575A6B1}"/>
              </a:ext>
            </a:extLst>
          </p:cNvPr>
          <p:cNvGrpSpPr/>
          <p:nvPr/>
        </p:nvGrpSpPr>
        <p:grpSpPr>
          <a:xfrm>
            <a:off x="262246" y="2220505"/>
            <a:ext cx="2614946" cy="3050768"/>
            <a:chOff x="632988" y="1870466"/>
            <a:chExt cx="2194562" cy="2560320"/>
          </a:xfrm>
          <a:solidFill>
            <a:schemeClr val="bg1">
              <a:lumMod val="90000"/>
            </a:schemeClr>
          </a:solidFill>
        </p:grpSpPr>
        <p:sp>
          <p:nvSpPr>
            <p:cNvPr id="22" name="Flowchart: Manual Operation 21">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3"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3" name="TextBox 32">
            <a:extLst>
              <a:ext uri="{FF2B5EF4-FFF2-40B4-BE49-F238E27FC236}">
                <a16:creationId xmlns:a16="http://schemas.microsoft.com/office/drawing/2014/main" xmlns="" id="{354507D8-2A10-4B23-94A6-0401BDA1E526}"/>
              </a:ext>
            </a:extLst>
          </p:cNvPr>
          <p:cNvSpPr txBox="1"/>
          <p:nvPr/>
        </p:nvSpPr>
        <p:spPr>
          <a:xfrm>
            <a:off x="291513" y="3387138"/>
            <a:ext cx="2614945" cy="70788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WARNING SIGNS</a:t>
            </a:r>
            <a:endParaRPr lang="en-US" sz="2000" b="1" spc="600" dirty="0">
              <a:solidFill>
                <a:srgbClr val="FFFFFF"/>
              </a:solidFill>
              <a:latin typeface="Century Gothic" panose="020B0502020202020204" pitchFamily="34" charset="0"/>
            </a:endParaRPr>
          </a:p>
        </p:txBody>
      </p:sp>
      <p:pic>
        <p:nvPicPr>
          <p:cNvPr id="34" name="Picture 3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5" name="Group 14"/>
          <p:cNvGrpSpPr/>
          <p:nvPr/>
        </p:nvGrpSpPr>
        <p:grpSpPr>
          <a:xfrm>
            <a:off x="3276995" y="2220506"/>
            <a:ext cx="2627776" cy="3050768"/>
            <a:chOff x="3276995" y="2220506"/>
            <a:chExt cx="2627776" cy="3050768"/>
          </a:xfrm>
        </p:grpSpPr>
        <p:grpSp>
          <p:nvGrpSpPr>
            <p:cNvPr id="24" name="Group 23">
              <a:extLst>
                <a:ext uri="{FF2B5EF4-FFF2-40B4-BE49-F238E27FC236}">
                  <a16:creationId xmlns:a16="http://schemas.microsoft.com/office/drawing/2014/main" xmlns="" id="{D822F3F4-702C-49C3-8D06-CE20D575A6B1}"/>
                </a:ext>
              </a:extLst>
            </p:cNvPr>
            <p:cNvGrpSpPr/>
            <p:nvPr/>
          </p:nvGrpSpPr>
          <p:grpSpPr>
            <a:xfrm>
              <a:off x="3279767" y="2220506"/>
              <a:ext cx="2614947" cy="3050768"/>
              <a:chOff x="632989" y="1870467"/>
              <a:chExt cx="2194563" cy="2560320"/>
            </a:xfrm>
          </p:grpSpPr>
          <p:sp>
            <p:nvSpPr>
              <p:cNvPr id="25" name="Flowchart: Manual Operation 24">
                <a:extLst>
                  <a:ext uri="{FF2B5EF4-FFF2-40B4-BE49-F238E27FC236}">
                    <a16:creationId xmlns:a16="http://schemas.microsoft.com/office/drawing/2014/main" xmlns="" id="{13968875-6991-453A-8772-B599413D69A9}"/>
                  </a:ext>
                </a:extLst>
              </p:cNvPr>
              <p:cNvSpPr/>
              <p:nvPr/>
            </p:nvSpPr>
            <p:spPr>
              <a:xfrm rot="5400000">
                <a:off x="-95658" y="2599116"/>
                <a:ext cx="2552251" cy="1094957"/>
              </a:xfrm>
              <a:prstGeom prst="flowChartManualOperat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6" name="Freeform: Shape 6">
                <a:extLst>
                  <a:ext uri="{FF2B5EF4-FFF2-40B4-BE49-F238E27FC236}">
                    <a16:creationId xmlns:a16="http://schemas.microsoft.com/office/drawing/2014/main" xmlns="" id="{5D3D4BA2-A523-41E2-8910-97EC2384FE6A}"/>
                  </a:ext>
                </a:extLst>
              </p:cNvPr>
              <p:cNvSpPr/>
              <p:nvPr/>
            </p:nvSpPr>
            <p:spPr>
              <a:xfrm rot="5400000">
                <a:off x="450111" y="2053346"/>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5" name="TextBox 34">
              <a:extLst>
                <a:ext uri="{FF2B5EF4-FFF2-40B4-BE49-F238E27FC236}">
                  <a16:creationId xmlns:a16="http://schemas.microsoft.com/office/drawing/2014/main" xmlns="" id="{354507D8-2A10-4B23-94A6-0401BDA1E526}"/>
                </a:ext>
              </a:extLst>
            </p:cNvPr>
            <p:cNvSpPr txBox="1"/>
            <p:nvPr/>
          </p:nvSpPr>
          <p:spPr>
            <a:xfrm>
              <a:off x="3276995" y="3125528"/>
              <a:ext cx="2627776" cy="123110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YOUR OWN RESOURCES</a:t>
              </a:r>
              <a:endParaRPr lang="en-US" b="1" spc="600" dirty="0">
                <a:solidFill>
                  <a:srgbClr val="FFFFFF"/>
                </a:solidFill>
                <a:latin typeface="Century Gothic" panose="020B0502020202020204" pitchFamily="34" charset="0"/>
              </a:endParaRPr>
            </a:p>
          </p:txBody>
        </p:sp>
      </p:grpSp>
      <p:grpSp>
        <p:nvGrpSpPr>
          <p:cNvPr id="17" name="Group 16"/>
          <p:cNvGrpSpPr/>
          <p:nvPr/>
        </p:nvGrpSpPr>
        <p:grpSpPr>
          <a:xfrm>
            <a:off x="6294517" y="2220505"/>
            <a:ext cx="2614947" cy="3050768"/>
            <a:chOff x="6294517" y="2220505"/>
            <a:chExt cx="2614947" cy="3050768"/>
          </a:xfrm>
          <a:solidFill>
            <a:schemeClr val="bg1">
              <a:lumMod val="90000"/>
            </a:schemeClr>
          </a:solidFill>
        </p:grpSpPr>
        <p:grpSp>
          <p:nvGrpSpPr>
            <p:cNvPr id="27" name="Group 26">
              <a:extLst>
                <a:ext uri="{FF2B5EF4-FFF2-40B4-BE49-F238E27FC236}">
                  <a16:creationId xmlns:a16="http://schemas.microsoft.com/office/drawing/2014/main" xmlns="" id="{D822F3F4-702C-49C3-8D06-CE20D575A6B1}"/>
                </a:ext>
              </a:extLst>
            </p:cNvPr>
            <p:cNvGrpSpPr/>
            <p:nvPr/>
          </p:nvGrpSpPr>
          <p:grpSpPr>
            <a:xfrm>
              <a:off x="6294517" y="2220505"/>
              <a:ext cx="2614946" cy="3050768"/>
              <a:chOff x="630664" y="1870468"/>
              <a:chExt cx="2194562" cy="2560321"/>
            </a:xfrm>
            <a:grpFill/>
          </p:grpSpPr>
          <p:sp>
            <p:nvSpPr>
              <p:cNvPr id="28" name="Flowchart: Manual Operation 27">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29" name="Freeform: Shape 6">
                <a:extLst>
                  <a:ext uri="{FF2B5EF4-FFF2-40B4-BE49-F238E27FC236}">
                    <a16:creationId xmlns:a16="http://schemas.microsoft.com/office/drawing/2014/main" xmlns="" id="{5D3D4BA2-A523-41E2-8910-97EC2384FE6A}"/>
                  </a:ext>
                </a:extLst>
              </p:cNvPr>
              <p:cNvSpPr/>
              <p:nvPr/>
            </p:nvSpPr>
            <p:spPr>
              <a:xfrm rot="5400000">
                <a:off x="447785"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6" name="TextBox 35">
              <a:extLst>
                <a:ext uri="{FF2B5EF4-FFF2-40B4-BE49-F238E27FC236}">
                  <a16:creationId xmlns:a16="http://schemas.microsoft.com/office/drawing/2014/main" xmlns="" id="{354507D8-2A10-4B23-94A6-0401BDA1E526}"/>
                </a:ext>
              </a:extLst>
            </p:cNvPr>
            <p:cNvSpPr txBox="1"/>
            <p:nvPr/>
          </p:nvSpPr>
          <p:spPr>
            <a:xfrm>
              <a:off x="6294517" y="3233249"/>
              <a:ext cx="2614947" cy="954107"/>
            </a:xfrm>
            <a:prstGeom prst="rect">
              <a:avLst/>
            </a:prstGeom>
            <a:grp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CREDITORS</a:t>
              </a:r>
              <a:endParaRPr lang="en-US" sz="2000" b="1" spc="600" dirty="0">
                <a:solidFill>
                  <a:srgbClr val="FFFFFF"/>
                </a:solidFill>
                <a:latin typeface="Century Gothic" panose="020B0502020202020204" pitchFamily="34" charset="0"/>
              </a:endParaRPr>
            </a:p>
          </p:txBody>
        </p:sp>
      </p:grpSp>
      <p:grpSp>
        <p:nvGrpSpPr>
          <p:cNvPr id="38" name="Group 37"/>
          <p:cNvGrpSpPr/>
          <p:nvPr/>
        </p:nvGrpSpPr>
        <p:grpSpPr>
          <a:xfrm>
            <a:off x="9312039" y="2220505"/>
            <a:ext cx="2627774" cy="3050769"/>
            <a:chOff x="9312039" y="2220505"/>
            <a:chExt cx="2627774" cy="3050769"/>
          </a:xfrm>
          <a:solidFill>
            <a:schemeClr val="bg1">
              <a:lumMod val="90000"/>
            </a:schemeClr>
          </a:solidFill>
        </p:grpSpPr>
        <p:grpSp>
          <p:nvGrpSpPr>
            <p:cNvPr id="30" name="Group 29">
              <a:extLst>
                <a:ext uri="{FF2B5EF4-FFF2-40B4-BE49-F238E27FC236}">
                  <a16:creationId xmlns:a16="http://schemas.microsoft.com/office/drawing/2014/main" xmlns="" id="{D822F3F4-702C-49C3-8D06-CE20D575A6B1}"/>
                </a:ext>
              </a:extLst>
            </p:cNvPr>
            <p:cNvGrpSpPr/>
            <p:nvPr/>
          </p:nvGrpSpPr>
          <p:grpSpPr>
            <a:xfrm>
              <a:off x="9312039" y="2220505"/>
              <a:ext cx="2614946" cy="3050769"/>
              <a:chOff x="630666" y="1870468"/>
              <a:chExt cx="2194562" cy="2560321"/>
            </a:xfrm>
            <a:grpFill/>
          </p:grpSpPr>
          <p:sp>
            <p:nvSpPr>
              <p:cNvPr id="31" name="Flowchart: Manual Operation 30">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32" name="Freeform: Shape 6">
                <a:extLst>
                  <a:ext uri="{FF2B5EF4-FFF2-40B4-BE49-F238E27FC236}">
                    <a16:creationId xmlns:a16="http://schemas.microsoft.com/office/drawing/2014/main" xmlns="" id="{5D3D4BA2-A523-41E2-8910-97EC2384FE6A}"/>
                  </a:ext>
                </a:extLst>
              </p:cNvPr>
              <p:cNvSpPr/>
              <p:nvPr/>
            </p:nvSpPr>
            <p:spPr>
              <a:xfrm rot="5400000">
                <a:off x="447787" y="2053348"/>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37" name="TextBox 36">
              <a:extLst>
                <a:ext uri="{FF2B5EF4-FFF2-40B4-BE49-F238E27FC236}">
                  <a16:creationId xmlns:a16="http://schemas.microsoft.com/office/drawing/2014/main" xmlns="" id="{354507D8-2A10-4B23-94A6-0401BDA1E526}"/>
                </a:ext>
              </a:extLst>
            </p:cNvPr>
            <p:cNvSpPr txBox="1"/>
            <p:nvPr/>
          </p:nvSpPr>
          <p:spPr>
            <a:xfrm>
              <a:off x="9324866" y="3237107"/>
              <a:ext cx="2614947" cy="954107"/>
            </a:xfrm>
            <a:prstGeom prst="rect">
              <a:avLst/>
            </a:prstGeom>
            <a:grpFill/>
          </p:spPr>
          <p:txBody>
            <a:bodyPr wrap="square" rtlCol="0">
              <a:spAutoFit/>
            </a:bodyPr>
            <a:lstStyle/>
            <a:p>
              <a:pPr algn="ctr"/>
              <a:r>
                <a:rPr lang="en-US" sz="2000" b="1" spc="600" dirty="0" smtClean="0">
                  <a:solidFill>
                    <a:srgbClr val="FFFFFF"/>
                  </a:solidFill>
                  <a:latin typeface="Century Gothic" panose="020B0502020202020204" pitchFamily="34" charset="0"/>
                </a:rPr>
                <a:t>STRATEGIES: </a:t>
              </a:r>
              <a:r>
                <a:rPr lang="en-US" b="1" spc="600" dirty="0" smtClean="0">
                  <a:solidFill>
                    <a:srgbClr val="FFFFFF"/>
                  </a:solidFill>
                  <a:latin typeface="Century Gothic" panose="020B0502020202020204" pitchFamily="34" charset="0"/>
                </a:rPr>
                <a:t>WITH A 3</a:t>
              </a:r>
              <a:r>
                <a:rPr lang="en-US" b="1" spc="600" baseline="30000" dirty="0" smtClean="0">
                  <a:solidFill>
                    <a:srgbClr val="FFFFFF"/>
                  </a:solidFill>
                  <a:latin typeface="Century Gothic" panose="020B0502020202020204" pitchFamily="34" charset="0"/>
                </a:rPr>
                <a:t>RD</a:t>
              </a:r>
              <a:r>
                <a:rPr lang="en-US" b="1" spc="600" dirty="0" smtClean="0">
                  <a:solidFill>
                    <a:srgbClr val="FFFFFF"/>
                  </a:solidFill>
                  <a:latin typeface="Century Gothic" panose="020B0502020202020204" pitchFamily="34" charset="0"/>
                </a:rPr>
                <a:t> PARTY</a:t>
              </a:r>
              <a:endParaRPr lang="en-US" b="1" spc="600" dirty="0">
                <a:solidFill>
                  <a:srgbClr val="FFFFFF"/>
                </a:solidFill>
                <a:latin typeface="Century Gothic" panose="020B0502020202020204" pitchFamily="34" charset="0"/>
              </a:endParaRPr>
            </a:p>
          </p:txBody>
        </p:sp>
      </p:grpSp>
      <p:grpSp>
        <p:nvGrpSpPr>
          <p:cNvPr id="42" name="Group 41"/>
          <p:cNvGrpSpPr/>
          <p:nvPr/>
        </p:nvGrpSpPr>
        <p:grpSpPr>
          <a:xfrm>
            <a:off x="826007" y="0"/>
            <a:ext cx="5915987" cy="1667264"/>
            <a:chOff x="826007" y="0"/>
            <a:chExt cx="5915987" cy="1667264"/>
          </a:xfrm>
        </p:grpSpPr>
        <p:sp>
          <p:nvSpPr>
            <p:cNvPr id="43" name="TextBox 42">
              <a:extLst>
                <a:ext uri="{FF2B5EF4-FFF2-40B4-BE49-F238E27FC236}">
                  <a16:creationId xmlns:a16="http://schemas.microsoft.com/office/drawing/2014/main" xmlns="" id="{E742F038-7124-4F62-80E7-5DCD31A1CC93}"/>
                </a:ext>
              </a:extLst>
            </p:cNvPr>
            <p:cNvSpPr txBox="1"/>
            <p:nvPr/>
          </p:nvSpPr>
          <p:spPr>
            <a:xfrm>
              <a:off x="826007" y="1082489"/>
              <a:ext cx="5915987" cy="584775"/>
            </a:xfrm>
            <a:prstGeom prst="rect">
              <a:avLst/>
            </a:prstGeom>
            <a:noFill/>
          </p:spPr>
          <p:txBody>
            <a:bodyPr wrap="square" rtlCol="0">
              <a:spAutoFit/>
            </a:bodyPr>
            <a:lstStyle/>
            <a:p>
              <a:r>
                <a:rPr lang="en-US" sz="3200" dirty="0" smtClean="0">
                  <a:solidFill>
                    <a:prstClr val="black">
                      <a:lumMod val="50000"/>
                      <a:lumOff val="50000"/>
                    </a:prstClr>
                  </a:solidFill>
                  <a:latin typeface="Century Gothic" panose="020B0502020202020204" pitchFamily="34" charset="0"/>
                </a:rPr>
                <a:t>AGENDA</a:t>
              </a:r>
              <a:endParaRPr lang="en-US" sz="3200" b="1" dirty="0">
                <a:solidFill>
                  <a:prstClr val="black">
                    <a:lumMod val="50000"/>
                    <a:lumOff val="50000"/>
                  </a:prstClr>
                </a:solidFill>
                <a:latin typeface="Century Gothic" panose="020B0502020202020204" pitchFamily="34" charset="0"/>
              </a:endParaRPr>
            </a:p>
          </p:txBody>
        </p:sp>
        <p:cxnSp>
          <p:nvCxnSpPr>
            <p:cNvPr id="44" name="Straight Connector 43"/>
            <p:cNvCxnSpPr/>
            <p:nvPr/>
          </p:nvCxnSpPr>
          <p:spPr>
            <a:xfrm>
              <a:off x="826007" y="0"/>
              <a:ext cx="0" cy="1561207"/>
            </a:xfrm>
            <a:prstGeom prst="line">
              <a:avLst/>
            </a:prstGeom>
            <a:ln w="190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9893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250"/>
                                  </p:stCondLst>
                                  <p:childTnLst>
                                    <p:animEffect transition="out" filter="fade">
                                      <p:cBhvr>
                                        <p:cTn id="6" dur="1000" tmFilter="0, 0; .2, .5; .8, .5; 1, 0"/>
                                        <p:tgtEl>
                                          <p:spTgt spid="15"/>
                                        </p:tgtEl>
                                      </p:cBhvr>
                                    </p:animEffect>
                                    <p:animScale>
                                      <p:cBhvr>
                                        <p:cTn id="7" dur="5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036755" y="-33903"/>
            <a:ext cx="0" cy="5934162"/>
          </a:xfrm>
          <a:prstGeom prst="line">
            <a:avLst/>
          </a:prstGeom>
          <a:ln w="38100" cap="rnd">
            <a:solidFill>
              <a:srgbClr val="FFFFFF"/>
            </a:solidFill>
            <a:round/>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8645" r="19573"/>
          <a:stretch/>
        </p:blipFill>
        <p:spPr>
          <a:xfrm>
            <a:off x="8262324" y="2438272"/>
            <a:ext cx="3763110" cy="4435719"/>
          </a:xfrm>
          <a:prstGeom prst="rect">
            <a:avLst/>
          </a:prstGeom>
          <a:effectLst>
            <a:outerShdw blurRad="50800" dist="38100" algn="l" rotWithShape="0">
              <a:prstClr val="black">
                <a:alpha val="40000"/>
              </a:prstClr>
            </a:outerShdw>
          </a:effectLst>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39342" t="368" r="24857" b="-368"/>
          <a:stretch/>
        </p:blipFill>
        <p:spPr>
          <a:xfrm>
            <a:off x="72596" y="2438272"/>
            <a:ext cx="3964936" cy="4437185"/>
          </a:xfrm>
          <a:prstGeom prst="rect">
            <a:avLst/>
          </a:prstGeom>
          <a:effectLst>
            <a:outerShdw blurRad="50800" dist="38100" algn="l" rotWithShape="0">
              <a:prstClr val="black">
                <a:alpha val="40000"/>
              </a:prstClr>
            </a:outerShdw>
          </a:effectLst>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9258" r="8433"/>
          <a:stretch/>
        </p:blipFill>
        <p:spPr>
          <a:xfrm>
            <a:off x="4158140" y="2439736"/>
            <a:ext cx="3964937" cy="4434255"/>
          </a:xfrm>
          <a:prstGeom prst="rect">
            <a:avLst/>
          </a:prstGeom>
          <a:effectLst>
            <a:outerShdw blurRad="50800" dist="38100" algn="l" rotWithShape="0">
              <a:prstClr val="black">
                <a:alpha val="40000"/>
              </a:prstClr>
            </a:outerShdw>
          </a:effectLst>
        </p:spPr>
      </p:pic>
      <p:grpSp>
        <p:nvGrpSpPr>
          <p:cNvPr id="51" name="Group 50"/>
          <p:cNvGrpSpPr/>
          <p:nvPr/>
        </p:nvGrpSpPr>
        <p:grpSpPr>
          <a:xfrm>
            <a:off x="975523" y="420642"/>
            <a:ext cx="2163660" cy="2524265"/>
            <a:chOff x="990809" y="268240"/>
            <a:chExt cx="2163660" cy="2524265"/>
          </a:xfrm>
        </p:grpSpPr>
        <p:grpSp>
          <p:nvGrpSpPr>
            <p:cNvPr id="38" name="Group 37">
              <a:extLst>
                <a:ext uri="{FF2B5EF4-FFF2-40B4-BE49-F238E27FC236}">
                  <a16:creationId xmlns:a16="http://schemas.microsoft.com/office/drawing/2014/main" xmlns="" id="{D822F3F4-702C-49C3-8D06-CE20D575A6B1}"/>
                </a:ext>
              </a:extLst>
            </p:cNvPr>
            <p:cNvGrpSpPr/>
            <p:nvPr/>
          </p:nvGrpSpPr>
          <p:grpSpPr>
            <a:xfrm>
              <a:off x="990810" y="268240"/>
              <a:ext cx="2163658" cy="2524265"/>
              <a:chOff x="632988" y="1870466"/>
              <a:chExt cx="2194562" cy="2560320"/>
            </a:xfrm>
          </p:grpSpPr>
          <p:sp>
            <p:nvSpPr>
              <p:cNvPr id="39" name="Flowchart: Manual Operation 38">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0"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1" name="TextBox 40">
              <a:extLst>
                <a:ext uri="{FF2B5EF4-FFF2-40B4-BE49-F238E27FC236}">
                  <a16:creationId xmlns:a16="http://schemas.microsoft.com/office/drawing/2014/main" xmlns="" id="{354507D8-2A10-4B23-94A6-0401BDA1E526}"/>
                </a:ext>
              </a:extLst>
            </p:cNvPr>
            <p:cNvSpPr txBox="1"/>
            <p:nvPr/>
          </p:nvSpPr>
          <p:spPr>
            <a:xfrm>
              <a:off x="990809" y="1170873"/>
              <a:ext cx="2163660" cy="70788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REWORK BUDGET</a:t>
              </a:r>
              <a:endParaRPr lang="en-US" sz="2000" b="1" spc="600" dirty="0">
                <a:solidFill>
                  <a:srgbClr val="FFFFFF"/>
                </a:solidFill>
                <a:latin typeface="Century Gothic" panose="020B0502020202020204" pitchFamily="34" charset="0"/>
              </a:endParaRPr>
            </a:p>
          </p:txBody>
        </p:sp>
      </p:grpSp>
      <p:grpSp>
        <p:nvGrpSpPr>
          <p:cNvPr id="52" name="Group 51"/>
          <p:cNvGrpSpPr/>
          <p:nvPr/>
        </p:nvGrpSpPr>
        <p:grpSpPr>
          <a:xfrm>
            <a:off x="5014544" y="420641"/>
            <a:ext cx="2163660" cy="2524265"/>
            <a:chOff x="5200413" y="145148"/>
            <a:chExt cx="2163660" cy="2524265"/>
          </a:xfrm>
        </p:grpSpPr>
        <p:grpSp>
          <p:nvGrpSpPr>
            <p:cNvPr id="42" name="Group 41">
              <a:extLst>
                <a:ext uri="{FF2B5EF4-FFF2-40B4-BE49-F238E27FC236}">
                  <a16:creationId xmlns:a16="http://schemas.microsoft.com/office/drawing/2014/main" xmlns="" id="{D822F3F4-702C-49C3-8D06-CE20D575A6B1}"/>
                </a:ext>
              </a:extLst>
            </p:cNvPr>
            <p:cNvGrpSpPr/>
            <p:nvPr/>
          </p:nvGrpSpPr>
          <p:grpSpPr>
            <a:xfrm>
              <a:off x="5200414" y="145148"/>
              <a:ext cx="2163658" cy="2524265"/>
              <a:chOff x="632988" y="1870466"/>
              <a:chExt cx="2194562" cy="2560320"/>
            </a:xfrm>
          </p:grpSpPr>
          <p:sp>
            <p:nvSpPr>
              <p:cNvPr id="43" name="Flowchart: Manual Operation 42">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4"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5" name="TextBox 44">
              <a:extLst>
                <a:ext uri="{FF2B5EF4-FFF2-40B4-BE49-F238E27FC236}">
                  <a16:creationId xmlns:a16="http://schemas.microsoft.com/office/drawing/2014/main" xmlns="" id="{354507D8-2A10-4B23-94A6-0401BDA1E526}"/>
                </a:ext>
              </a:extLst>
            </p:cNvPr>
            <p:cNvSpPr txBox="1"/>
            <p:nvPr/>
          </p:nvSpPr>
          <p:spPr>
            <a:xfrm>
              <a:off x="5200413" y="1047782"/>
              <a:ext cx="2163660" cy="707886"/>
            </a:xfrm>
            <a:prstGeom prst="rect">
              <a:avLst/>
            </a:prstGeom>
            <a:noFill/>
          </p:spPr>
          <p:txBody>
            <a:bodyPr wrap="square" rtlCol="0">
              <a:spAutoFit/>
            </a:bodyPr>
            <a:lstStyle/>
            <a:p>
              <a:pPr algn="ctr"/>
              <a:r>
                <a:rPr lang="en-US" sz="2000" b="1" spc="600" dirty="0" smtClean="0">
                  <a:solidFill>
                    <a:srgbClr val="FFFFFF"/>
                  </a:solidFill>
                  <a:latin typeface="Century Gothic" panose="020B0502020202020204" pitchFamily="34" charset="0"/>
                </a:rPr>
                <a:t>LIQUIDATE ASSETS</a:t>
              </a:r>
              <a:endParaRPr lang="en-US" sz="2000" b="1" spc="600" dirty="0">
                <a:solidFill>
                  <a:srgbClr val="FFFFFF"/>
                </a:solidFill>
                <a:latin typeface="Century Gothic" panose="020B0502020202020204" pitchFamily="34" charset="0"/>
              </a:endParaRPr>
            </a:p>
          </p:txBody>
        </p:sp>
      </p:grpSp>
      <p:grpSp>
        <p:nvGrpSpPr>
          <p:cNvPr id="53" name="Group 52"/>
          <p:cNvGrpSpPr/>
          <p:nvPr/>
        </p:nvGrpSpPr>
        <p:grpSpPr>
          <a:xfrm>
            <a:off x="9031434" y="420642"/>
            <a:ext cx="2316329" cy="2524265"/>
            <a:chOff x="9320632" y="268240"/>
            <a:chExt cx="2316329" cy="2524265"/>
          </a:xfrm>
        </p:grpSpPr>
        <p:grpSp>
          <p:nvGrpSpPr>
            <p:cNvPr id="46" name="Group 45">
              <a:extLst>
                <a:ext uri="{FF2B5EF4-FFF2-40B4-BE49-F238E27FC236}">
                  <a16:creationId xmlns:a16="http://schemas.microsoft.com/office/drawing/2014/main" xmlns="" id="{D822F3F4-702C-49C3-8D06-CE20D575A6B1}"/>
                </a:ext>
              </a:extLst>
            </p:cNvPr>
            <p:cNvGrpSpPr/>
            <p:nvPr/>
          </p:nvGrpSpPr>
          <p:grpSpPr>
            <a:xfrm>
              <a:off x="9357149" y="268240"/>
              <a:ext cx="2163658" cy="2524265"/>
              <a:chOff x="632988" y="1870466"/>
              <a:chExt cx="2194562" cy="2560320"/>
            </a:xfrm>
          </p:grpSpPr>
          <p:sp>
            <p:nvSpPr>
              <p:cNvPr id="47" name="Flowchart: Manual Operation 46">
                <a:extLst>
                  <a:ext uri="{FF2B5EF4-FFF2-40B4-BE49-F238E27FC236}">
                    <a16:creationId xmlns:a16="http://schemas.microsoft.com/office/drawing/2014/main" xmlns="" id="{13968875-6991-453A-8772-B599413D69A9}"/>
                  </a:ext>
                </a:extLst>
              </p:cNvPr>
              <p:cNvSpPr/>
              <p:nvPr/>
            </p:nvSpPr>
            <p:spPr>
              <a:xfrm rot="5400000">
                <a:off x="-95658" y="2599115"/>
                <a:ext cx="2552251" cy="1094957"/>
              </a:xfrm>
              <a:prstGeom prst="flowChartManualOperat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F3F3"/>
                  </a:solidFill>
                </a:endParaRPr>
              </a:p>
            </p:txBody>
          </p:sp>
          <p:sp>
            <p:nvSpPr>
              <p:cNvPr id="48" name="Freeform: Shape 6">
                <a:extLst>
                  <a:ext uri="{FF2B5EF4-FFF2-40B4-BE49-F238E27FC236}">
                    <a16:creationId xmlns:a16="http://schemas.microsoft.com/office/drawing/2014/main" xmlns="" id="{5D3D4BA2-A523-41E2-8910-97EC2384FE6A}"/>
                  </a:ext>
                </a:extLst>
              </p:cNvPr>
              <p:cNvSpPr/>
              <p:nvPr/>
            </p:nvSpPr>
            <p:spPr>
              <a:xfrm rot="5400000">
                <a:off x="450109" y="2053345"/>
                <a:ext cx="2560320" cy="2194562"/>
              </a:xfrm>
              <a:custGeom>
                <a:avLst/>
                <a:gdLst>
                  <a:gd name="connsiteX0" fmla="*/ 1 w 2743201"/>
                  <a:gd name="connsiteY0" fmla="*/ 1097280 h 2194562"/>
                  <a:gd name="connsiteX1" fmla="*/ 548641 w 2743201"/>
                  <a:gd name="connsiteY1" fmla="*/ 0 h 2194562"/>
                  <a:gd name="connsiteX2" fmla="*/ 2194561 w 2743201"/>
                  <a:gd name="connsiteY2" fmla="*/ 0 h 2194562"/>
                  <a:gd name="connsiteX3" fmla="*/ 2743201 w 2743201"/>
                  <a:gd name="connsiteY3" fmla="*/ 1097280 h 2194562"/>
                  <a:gd name="connsiteX4" fmla="*/ 0 w 2743201"/>
                  <a:gd name="connsiteY4" fmla="*/ 1097282 h 2194562"/>
                  <a:gd name="connsiteX5" fmla="*/ 2743200 w 2743201"/>
                  <a:gd name="connsiteY5" fmla="*/ 1097282 h 2194562"/>
                  <a:gd name="connsiteX6" fmla="*/ 2194560 w 2743201"/>
                  <a:gd name="connsiteY6" fmla="*/ 2194562 h 2194562"/>
                  <a:gd name="connsiteX7" fmla="*/ 548640 w 2743201"/>
                  <a:gd name="connsiteY7" fmla="*/ 2194562 h 219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3201" h="2194562">
                    <a:moveTo>
                      <a:pt x="1" y="1097280"/>
                    </a:moveTo>
                    <a:lnTo>
                      <a:pt x="548641" y="0"/>
                    </a:lnTo>
                    <a:lnTo>
                      <a:pt x="2194561" y="0"/>
                    </a:lnTo>
                    <a:lnTo>
                      <a:pt x="2743201" y="1097280"/>
                    </a:lnTo>
                    <a:close/>
                    <a:moveTo>
                      <a:pt x="0" y="1097282"/>
                    </a:moveTo>
                    <a:lnTo>
                      <a:pt x="2743200" y="1097282"/>
                    </a:lnTo>
                    <a:lnTo>
                      <a:pt x="2194560" y="2194562"/>
                    </a:lnTo>
                    <a:lnTo>
                      <a:pt x="548640" y="2194562"/>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4400" dirty="0">
                  <a:solidFill>
                    <a:srgbClr val="F3F3F3"/>
                  </a:solidFill>
                  <a:latin typeface="Bahnschrift SemiBold" panose="020B0502040204020203" pitchFamily="34" charset="0"/>
                </a:endParaRPr>
              </a:p>
            </p:txBody>
          </p:sp>
        </p:grpSp>
        <p:sp>
          <p:nvSpPr>
            <p:cNvPr id="49" name="TextBox 48">
              <a:extLst>
                <a:ext uri="{FF2B5EF4-FFF2-40B4-BE49-F238E27FC236}">
                  <a16:creationId xmlns:a16="http://schemas.microsoft.com/office/drawing/2014/main" xmlns="" id="{354507D8-2A10-4B23-94A6-0401BDA1E526}"/>
                </a:ext>
              </a:extLst>
            </p:cNvPr>
            <p:cNvSpPr txBox="1"/>
            <p:nvPr/>
          </p:nvSpPr>
          <p:spPr>
            <a:xfrm>
              <a:off x="9320632" y="1340150"/>
              <a:ext cx="2316329" cy="369332"/>
            </a:xfrm>
            <a:prstGeom prst="rect">
              <a:avLst/>
            </a:prstGeom>
            <a:noFill/>
          </p:spPr>
          <p:txBody>
            <a:bodyPr wrap="square" lIns="0" rIns="0" rtlCol="0">
              <a:spAutoFit/>
            </a:bodyPr>
            <a:lstStyle/>
            <a:p>
              <a:pPr algn="ctr"/>
              <a:r>
                <a:rPr lang="en-US" b="1" spc="600" dirty="0" smtClean="0">
                  <a:solidFill>
                    <a:srgbClr val="FFFFFF"/>
                  </a:solidFill>
                  <a:latin typeface="Century Gothic" panose="020B0502020202020204" pitchFamily="34" charset="0"/>
                </a:rPr>
                <a:t>REFINANCE</a:t>
              </a:r>
              <a:endParaRPr lang="en-US" b="1" spc="600" dirty="0">
                <a:solidFill>
                  <a:srgbClr val="FFFFFF"/>
                </a:solidFill>
                <a:latin typeface="Century Gothic" panose="020B0502020202020204" pitchFamily="34" charset="0"/>
              </a:endParaRPr>
            </a:p>
          </p:txBody>
        </p:sp>
      </p:grpSp>
      <p:sp>
        <p:nvSpPr>
          <p:cNvPr id="2" name="Rectangle 1"/>
          <p:cNvSpPr/>
          <p:nvPr/>
        </p:nvSpPr>
        <p:spPr>
          <a:xfrm>
            <a:off x="72596" y="5446458"/>
            <a:ext cx="3964936" cy="107644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3F3F3"/>
                </a:solidFill>
                <a:latin typeface="Calibri Light" panose="020F0302020204030204"/>
              </a:rPr>
              <a:t>Track spending for 30 days, adjust budget as necessary.</a:t>
            </a:r>
            <a:endParaRPr lang="en-US" sz="2400" dirty="0">
              <a:solidFill>
                <a:srgbClr val="F3F3F3"/>
              </a:solidFill>
              <a:latin typeface="Calibri Light" panose="020F0302020204030204"/>
            </a:endParaRPr>
          </a:p>
        </p:txBody>
      </p:sp>
      <p:sp>
        <p:nvSpPr>
          <p:cNvPr id="22" name="Rectangle 21"/>
          <p:cNvSpPr/>
          <p:nvPr/>
        </p:nvSpPr>
        <p:spPr>
          <a:xfrm>
            <a:off x="4158141" y="5446458"/>
            <a:ext cx="3964937" cy="107644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3F3F3"/>
                </a:solidFill>
                <a:latin typeface="Calibri Light" panose="020F0302020204030204"/>
              </a:rPr>
              <a:t>Only successful if the money is used to pay down debts.</a:t>
            </a:r>
            <a:endParaRPr lang="en-US" sz="2400" dirty="0">
              <a:solidFill>
                <a:srgbClr val="F3F3F3"/>
              </a:solidFill>
              <a:latin typeface="Calibri Light" panose="020F0302020204030204"/>
            </a:endParaRPr>
          </a:p>
        </p:txBody>
      </p:sp>
      <p:sp>
        <p:nvSpPr>
          <p:cNvPr id="23" name="Rectangle 22"/>
          <p:cNvSpPr/>
          <p:nvPr/>
        </p:nvSpPr>
        <p:spPr>
          <a:xfrm>
            <a:off x="8262325" y="5446458"/>
            <a:ext cx="3763108" cy="107644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3F3F3"/>
                </a:solidFill>
                <a:latin typeface="Calibri Light" panose="020F0302020204030204"/>
              </a:rPr>
              <a:t>Try to decrease interest rates and/or payments.</a:t>
            </a:r>
            <a:endParaRPr lang="en-US" sz="2400" dirty="0">
              <a:solidFill>
                <a:srgbClr val="F3F3F3"/>
              </a:solidFill>
              <a:latin typeface="Calibri Light" panose="020F0302020204030204"/>
            </a:endParaRPr>
          </a:p>
        </p:txBody>
      </p:sp>
    </p:spTree>
    <p:custDataLst>
      <p:tags r:id="rId1"/>
    </p:custDataLst>
    <p:extLst>
      <p:ext uri="{BB962C8B-B14F-4D97-AF65-F5344CB8AC3E}">
        <p14:creationId xmlns:p14="http://schemas.microsoft.com/office/powerpoint/2010/main" val="7947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750"/>
                                        <p:tgtEl>
                                          <p:spTgt spid="24"/>
                                        </p:tgtEl>
                                      </p:cBhvr>
                                    </p:animEffect>
                                    <p:anim calcmode="lin" valueType="num">
                                      <p:cBhvr>
                                        <p:cTn id="21" dur="750" fill="hold"/>
                                        <p:tgtEl>
                                          <p:spTgt spid="24"/>
                                        </p:tgtEl>
                                        <p:attrNameLst>
                                          <p:attrName>ppt_x</p:attrName>
                                        </p:attrNameLst>
                                      </p:cBhvr>
                                      <p:tavLst>
                                        <p:tav tm="0">
                                          <p:val>
                                            <p:strVal val="#ppt_x"/>
                                          </p:val>
                                        </p:tav>
                                        <p:tav tm="100000">
                                          <p:val>
                                            <p:strVal val="#ppt_x"/>
                                          </p:val>
                                        </p:tav>
                                      </p:tavLst>
                                    </p:anim>
                                    <p:anim calcmode="lin" valueType="num">
                                      <p:cBhvr>
                                        <p:cTn id="22" dur="75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42"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anim calcmode="lin" valueType="num">
                                      <p:cBhvr>
                                        <p:cTn id="27" dur="500" fill="hold"/>
                                        <p:tgtEl>
                                          <p:spTgt spid="22"/>
                                        </p:tgtEl>
                                        <p:attrNameLst>
                                          <p:attrName>ppt_x</p:attrName>
                                        </p:attrNameLst>
                                      </p:cBhvr>
                                      <p:tavLst>
                                        <p:tav tm="0">
                                          <p:val>
                                            <p:strVal val="#ppt_x"/>
                                          </p:val>
                                        </p:tav>
                                        <p:tav tm="100000">
                                          <p:val>
                                            <p:strVal val="#ppt_x"/>
                                          </p:val>
                                        </p:tav>
                                      </p:tavLst>
                                    </p:anim>
                                    <p:anim calcmode="lin" valueType="num">
                                      <p:cBhvr>
                                        <p:cTn id="2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750"/>
                                        <p:tgtEl>
                                          <p:spTgt spid="17"/>
                                        </p:tgtEl>
                                      </p:cBhvr>
                                    </p:animEffect>
                                    <p:anim calcmode="lin" valueType="num">
                                      <p:cBhvr>
                                        <p:cTn id="34" dur="750" fill="hold"/>
                                        <p:tgtEl>
                                          <p:spTgt spid="17"/>
                                        </p:tgtEl>
                                        <p:attrNameLst>
                                          <p:attrName>ppt_x</p:attrName>
                                        </p:attrNameLst>
                                      </p:cBhvr>
                                      <p:tavLst>
                                        <p:tav tm="0">
                                          <p:val>
                                            <p:strVal val="#ppt_x"/>
                                          </p:val>
                                        </p:tav>
                                        <p:tav tm="100000">
                                          <p:val>
                                            <p:strVal val="#ppt_x"/>
                                          </p:val>
                                        </p:tav>
                                      </p:tavLst>
                                    </p:anim>
                                    <p:anim calcmode="lin" valueType="num">
                                      <p:cBhvr>
                                        <p:cTn id="35" dur="75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750"/>
                            </p:stCondLst>
                            <p:childTnLst>
                              <p:par>
                                <p:cTn id="37" presetID="42"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10385246" y="6412965"/>
            <a:ext cx="1629701" cy="308162"/>
          </a:xfrm>
          <a:prstGeom prst="rect">
            <a:avLst/>
          </a:prstGeom>
        </p:spPr>
      </p:pic>
      <p:grpSp>
        <p:nvGrpSpPr>
          <p:cNvPr id="12" name="Group 11"/>
          <p:cNvGrpSpPr/>
          <p:nvPr/>
        </p:nvGrpSpPr>
        <p:grpSpPr>
          <a:xfrm>
            <a:off x="-15240" y="-15240"/>
            <a:ext cx="12207240" cy="6888480"/>
            <a:chOff x="-15240" y="-15240"/>
            <a:chExt cx="12207240" cy="6888480"/>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160" t="14085" r="16490" b="23234"/>
            <a:stretch/>
          </p:blipFill>
          <p:spPr>
            <a:xfrm>
              <a:off x="-15240" y="-15240"/>
              <a:ext cx="12207240" cy="6888480"/>
            </a:xfrm>
            <a:prstGeom prst="rect">
              <a:avLst/>
            </a:prstGeom>
          </p:spPr>
        </p:pic>
        <p:sp>
          <p:nvSpPr>
            <p:cNvPr id="9" name="Trapezoid 8"/>
            <p:cNvSpPr/>
            <p:nvPr/>
          </p:nvSpPr>
          <p:spPr>
            <a:xfrm>
              <a:off x="2186724" y="502920"/>
              <a:ext cx="9144000" cy="5852160"/>
            </a:xfrm>
            <a:prstGeom prst="trapezoid">
              <a:avLst>
                <a:gd name="adj" fmla="val 694"/>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p:nvSpPr>
        <p:spPr>
          <a:xfrm>
            <a:off x="-15240" y="113487"/>
            <a:ext cx="4475480" cy="70947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spc="600" dirty="0" smtClean="0">
                <a:solidFill>
                  <a:srgbClr val="F3F3F3"/>
                </a:solidFill>
                <a:latin typeface="Century Gothic" panose="020B0502020202020204" pitchFamily="34" charset="0"/>
              </a:rPr>
              <a:t>DEBT SNOWBALL</a:t>
            </a:r>
          </a:p>
        </p:txBody>
      </p:sp>
      <p:graphicFrame>
        <p:nvGraphicFramePr>
          <p:cNvPr id="8" name="Table 7"/>
          <p:cNvGraphicFramePr>
            <a:graphicFrameLocks noGrp="1"/>
          </p:cNvGraphicFramePr>
          <p:nvPr>
            <p:extLst>
              <p:ext uri="{D42A27DB-BD31-4B8C-83A1-F6EECF244321}">
                <p14:modId xmlns:p14="http://schemas.microsoft.com/office/powerpoint/2010/main" val="499763943"/>
              </p:ext>
            </p:extLst>
          </p:nvPr>
        </p:nvGraphicFramePr>
        <p:xfrm>
          <a:off x="2629724" y="1341121"/>
          <a:ext cx="8258000" cy="4434840"/>
        </p:xfrm>
        <a:graphic>
          <a:graphicData uri="http://schemas.openxmlformats.org/drawingml/2006/table">
            <a:tbl>
              <a:tblPr firstRow="1" bandRow="1">
                <a:tableStyleId>{F5AB1C69-6EDB-4FF4-983F-18BD219EF322}</a:tableStyleId>
              </a:tblPr>
              <a:tblGrid>
                <a:gridCol w="2064500"/>
                <a:gridCol w="2064500"/>
                <a:gridCol w="2064500"/>
                <a:gridCol w="2064500"/>
              </a:tblGrid>
              <a:tr h="370840">
                <a:tc>
                  <a:txBody>
                    <a:bodyPr/>
                    <a:lstStyle/>
                    <a:p>
                      <a:r>
                        <a:rPr lang="en-US" sz="2400" b="1" dirty="0" smtClean="0"/>
                        <a:t>Debt</a:t>
                      </a:r>
                      <a:endParaRPr lang="en-US" sz="2400" b="1" dirty="0"/>
                    </a:p>
                  </a:txBody>
                  <a:tcPr/>
                </a:tc>
                <a:tc>
                  <a:txBody>
                    <a:bodyPr/>
                    <a:lstStyle/>
                    <a:p>
                      <a:pPr algn="ctr"/>
                      <a:r>
                        <a:rPr lang="en-US" sz="2400" b="1" dirty="0" smtClean="0"/>
                        <a:t>Balance</a:t>
                      </a:r>
                      <a:endParaRPr lang="en-US" sz="2400" b="1" dirty="0"/>
                    </a:p>
                  </a:txBody>
                  <a:tcPr/>
                </a:tc>
                <a:tc>
                  <a:txBody>
                    <a:bodyPr/>
                    <a:lstStyle/>
                    <a:p>
                      <a:pPr algn="ctr"/>
                      <a:r>
                        <a:rPr lang="en-US" sz="2400" b="1" dirty="0" smtClean="0"/>
                        <a:t>Payment</a:t>
                      </a:r>
                      <a:endParaRPr lang="en-US" sz="2400" b="1" dirty="0"/>
                    </a:p>
                  </a:txBody>
                  <a:tcPr/>
                </a:tc>
                <a:tc>
                  <a:txBody>
                    <a:bodyPr/>
                    <a:lstStyle/>
                    <a:p>
                      <a:pPr algn="ctr"/>
                      <a:r>
                        <a:rPr lang="en-US" sz="2400" b="1" dirty="0" smtClean="0"/>
                        <a:t>Rate</a:t>
                      </a:r>
                      <a:endParaRPr lang="en-US" sz="2400" b="1" dirty="0"/>
                    </a:p>
                  </a:txBody>
                  <a:tcPr/>
                </a:tc>
              </a:tr>
              <a:tr h="370840">
                <a:tc>
                  <a:txBody>
                    <a:bodyPr/>
                    <a:lstStyle/>
                    <a:p>
                      <a:r>
                        <a:rPr lang="en-US" sz="2300" dirty="0" smtClean="0"/>
                        <a:t>Medical #1</a:t>
                      </a:r>
                      <a:endParaRPr lang="en-US" sz="2300" dirty="0"/>
                    </a:p>
                  </a:txBody>
                  <a:tcPr/>
                </a:tc>
                <a:tc>
                  <a:txBody>
                    <a:bodyPr/>
                    <a:lstStyle/>
                    <a:p>
                      <a:pPr algn="ctr"/>
                      <a:r>
                        <a:rPr lang="en-US" sz="2300" dirty="0" smtClean="0"/>
                        <a:t>$80</a:t>
                      </a:r>
                      <a:endParaRPr lang="en-US" sz="2300" dirty="0"/>
                    </a:p>
                  </a:txBody>
                  <a:tcPr/>
                </a:tc>
                <a:tc>
                  <a:txBody>
                    <a:bodyPr/>
                    <a:lstStyle/>
                    <a:p>
                      <a:pPr algn="ctr"/>
                      <a:r>
                        <a:rPr lang="en-US" sz="2300" dirty="0" smtClean="0"/>
                        <a:t>$40</a:t>
                      </a:r>
                      <a:endParaRPr lang="en-US" sz="2300" dirty="0"/>
                    </a:p>
                  </a:txBody>
                  <a:tcPr/>
                </a:tc>
                <a:tc>
                  <a:txBody>
                    <a:bodyPr/>
                    <a:lstStyle/>
                    <a:p>
                      <a:pPr algn="ctr"/>
                      <a:r>
                        <a:rPr lang="en-US" sz="2300" dirty="0" smtClean="0"/>
                        <a:t>5%</a:t>
                      </a:r>
                      <a:endParaRPr lang="en-US" sz="2300" dirty="0"/>
                    </a:p>
                  </a:txBody>
                  <a:tcPr/>
                </a:tc>
              </a:tr>
              <a:tr h="370840">
                <a:tc>
                  <a:txBody>
                    <a:bodyPr/>
                    <a:lstStyle/>
                    <a:p>
                      <a:r>
                        <a:rPr lang="en-US" sz="2300" dirty="0" smtClean="0"/>
                        <a:t>Card #1</a:t>
                      </a:r>
                      <a:endParaRPr lang="en-US" sz="2300" dirty="0"/>
                    </a:p>
                  </a:txBody>
                  <a:tcPr/>
                </a:tc>
                <a:tc>
                  <a:txBody>
                    <a:bodyPr/>
                    <a:lstStyle/>
                    <a:p>
                      <a:pPr algn="ctr"/>
                      <a:r>
                        <a:rPr lang="en-US" sz="2300" dirty="0" smtClean="0"/>
                        <a:t>$1,060</a:t>
                      </a:r>
                      <a:endParaRPr lang="en-US" sz="2300" dirty="0"/>
                    </a:p>
                  </a:txBody>
                  <a:tcPr/>
                </a:tc>
                <a:tc>
                  <a:txBody>
                    <a:bodyPr/>
                    <a:lstStyle/>
                    <a:p>
                      <a:pPr algn="ctr"/>
                      <a:r>
                        <a:rPr lang="en-US" sz="2300" dirty="0" smtClean="0"/>
                        <a:t>$43</a:t>
                      </a:r>
                      <a:endParaRPr lang="en-US" sz="2300" dirty="0"/>
                    </a:p>
                  </a:txBody>
                  <a:tcPr/>
                </a:tc>
                <a:tc>
                  <a:txBody>
                    <a:bodyPr/>
                    <a:lstStyle/>
                    <a:p>
                      <a:pPr algn="ctr"/>
                      <a:r>
                        <a:rPr lang="en-US" sz="2300" dirty="0" smtClean="0"/>
                        <a:t>21.9%</a:t>
                      </a:r>
                      <a:endParaRPr lang="en-US" sz="2300" dirty="0"/>
                    </a:p>
                  </a:txBody>
                  <a:tcPr/>
                </a:tc>
              </a:tr>
              <a:tr h="370840">
                <a:tc>
                  <a:txBody>
                    <a:bodyPr/>
                    <a:lstStyle/>
                    <a:p>
                      <a:r>
                        <a:rPr lang="en-US" sz="2300" dirty="0" smtClean="0"/>
                        <a:t>Medical #2</a:t>
                      </a:r>
                      <a:endParaRPr lang="en-US" sz="2300" dirty="0"/>
                    </a:p>
                  </a:txBody>
                  <a:tcPr/>
                </a:tc>
                <a:tc>
                  <a:txBody>
                    <a:bodyPr/>
                    <a:lstStyle/>
                    <a:p>
                      <a:pPr algn="ctr"/>
                      <a:r>
                        <a:rPr lang="en-US" sz="2300" dirty="0" smtClean="0"/>
                        <a:t>$219</a:t>
                      </a:r>
                      <a:endParaRPr lang="en-US" sz="2300" dirty="0"/>
                    </a:p>
                  </a:txBody>
                  <a:tcPr/>
                </a:tc>
                <a:tc>
                  <a:txBody>
                    <a:bodyPr/>
                    <a:lstStyle/>
                    <a:p>
                      <a:pPr algn="ctr"/>
                      <a:r>
                        <a:rPr lang="en-US" sz="2300" dirty="0" smtClean="0"/>
                        <a:t>$20</a:t>
                      </a:r>
                      <a:endParaRPr lang="en-US" sz="2300" dirty="0"/>
                    </a:p>
                  </a:txBody>
                  <a:tcPr/>
                </a:tc>
                <a:tc>
                  <a:txBody>
                    <a:bodyPr/>
                    <a:lstStyle/>
                    <a:p>
                      <a:pPr algn="ctr"/>
                      <a:r>
                        <a:rPr lang="en-US" sz="2300" dirty="0" smtClean="0"/>
                        <a:t>10%</a:t>
                      </a:r>
                      <a:endParaRPr lang="en-US" sz="2300" dirty="0"/>
                    </a:p>
                  </a:txBody>
                  <a:tcPr/>
                </a:tc>
              </a:tr>
              <a:tr h="370840">
                <a:tc>
                  <a:txBody>
                    <a:bodyPr/>
                    <a:lstStyle/>
                    <a:p>
                      <a:r>
                        <a:rPr lang="en-US" sz="2300" dirty="0" smtClean="0"/>
                        <a:t>Auto</a:t>
                      </a:r>
                      <a:endParaRPr lang="en-US" sz="2300" dirty="0"/>
                    </a:p>
                  </a:txBody>
                  <a:tcPr/>
                </a:tc>
                <a:tc>
                  <a:txBody>
                    <a:bodyPr/>
                    <a:lstStyle/>
                    <a:p>
                      <a:pPr algn="ctr"/>
                      <a:r>
                        <a:rPr lang="en-US" sz="2300" dirty="0" smtClean="0"/>
                        <a:t>$16,202</a:t>
                      </a:r>
                      <a:endParaRPr lang="en-US" sz="2300" dirty="0"/>
                    </a:p>
                  </a:txBody>
                  <a:tcPr/>
                </a:tc>
                <a:tc>
                  <a:txBody>
                    <a:bodyPr/>
                    <a:lstStyle/>
                    <a:p>
                      <a:pPr algn="ctr"/>
                      <a:r>
                        <a:rPr lang="en-US" sz="2300" dirty="0" smtClean="0"/>
                        <a:t>$406</a:t>
                      </a:r>
                      <a:endParaRPr lang="en-US" sz="2300" dirty="0"/>
                    </a:p>
                  </a:txBody>
                  <a:tcPr/>
                </a:tc>
                <a:tc>
                  <a:txBody>
                    <a:bodyPr/>
                    <a:lstStyle/>
                    <a:p>
                      <a:pPr algn="ctr"/>
                      <a:r>
                        <a:rPr lang="en-US" sz="2300" dirty="0" smtClean="0"/>
                        <a:t>8%</a:t>
                      </a:r>
                      <a:endParaRPr lang="en-US" sz="2300" dirty="0"/>
                    </a:p>
                  </a:txBody>
                  <a:tcPr/>
                </a:tc>
              </a:tr>
              <a:tr h="370840">
                <a:tc>
                  <a:txBody>
                    <a:bodyPr/>
                    <a:lstStyle/>
                    <a:p>
                      <a:r>
                        <a:rPr lang="en-US" sz="2300" dirty="0" smtClean="0"/>
                        <a:t>Card #2</a:t>
                      </a:r>
                      <a:endParaRPr lang="en-US" sz="2300" dirty="0"/>
                    </a:p>
                  </a:txBody>
                  <a:tcPr/>
                </a:tc>
                <a:tc>
                  <a:txBody>
                    <a:bodyPr/>
                    <a:lstStyle/>
                    <a:p>
                      <a:pPr algn="ctr"/>
                      <a:r>
                        <a:rPr lang="en-US" sz="2300" dirty="0" smtClean="0"/>
                        <a:t>$515</a:t>
                      </a:r>
                      <a:endParaRPr lang="en-US" sz="2300" dirty="0"/>
                    </a:p>
                  </a:txBody>
                  <a:tcPr/>
                </a:tc>
                <a:tc>
                  <a:txBody>
                    <a:bodyPr/>
                    <a:lstStyle/>
                    <a:p>
                      <a:pPr algn="ctr"/>
                      <a:r>
                        <a:rPr lang="en-US" sz="2300" dirty="0" smtClean="0"/>
                        <a:t>$48</a:t>
                      </a:r>
                      <a:endParaRPr lang="en-US" sz="2300" dirty="0"/>
                    </a:p>
                  </a:txBody>
                  <a:tcPr/>
                </a:tc>
                <a:tc>
                  <a:txBody>
                    <a:bodyPr/>
                    <a:lstStyle/>
                    <a:p>
                      <a:pPr algn="ctr"/>
                      <a:r>
                        <a:rPr lang="en-US" sz="2300" dirty="0" smtClean="0"/>
                        <a:t>18.9%</a:t>
                      </a:r>
                      <a:endParaRPr lang="en-US" sz="2300" dirty="0"/>
                    </a:p>
                  </a:txBody>
                  <a:tcPr/>
                </a:tc>
              </a:tr>
              <a:tr h="370840">
                <a:tc>
                  <a:txBody>
                    <a:bodyPr/>
                    <a:lstStyle/>
                    <a:p>
                      <a:r>
                        <a:rPr lang="en-US" sz="2300" dirty="0" smtClean="0"/>
                        <a:t>Personal Loan</a:t>
                      </a:r>
                      <a:endParaRPr lang="en-US" sz="2300" dirty="0"/>
                    </a:p>
                  </a:txBody>
                  <a:tcPr/>
                </a:tc>
                <a:tc>
                  <a:txBody>
                    <a:bodyPr/>
                    <a:lstStyle/>
                    <a:p>
                      <a:pPr algn="ctr"/>
                      <a:r>
                        <a:rPr lang="en-US" sz="2300" dirty="0" smtClean="0"/>
                        <a:t>$3,741</a:t>
                      </a:r>
                      <a:endParaRPr lang="en-US" sz="2300" dirty="0"/>
                    </a:p>
                  </a:txBody>
                  <a:tcPr/>
                </a:tc>
                <a:tc>
                  <a:txBody>
                    <a:bodyPr/>
                    <a:lstStyle/>
                    <a:p>
                      <a:pPr algn="ctr"/>
                      <a:r>
                        <a:rPr lang="en-US" sz="2300" dirty="0" smtClean="0"/>
                        <a:t>$210</a:t>
                      </a:r>
                      <a:endParaRPr lang="en-US" sz="2300" dirty="0"/>
                    </a:p>
                  </a:txBody>
                  <a:tcPr/>
                </a:tc>
                <a:tc>
                  <a:txBody>
                    <a:bodyPr/>
                    <a:lstStyle/>
                    <a:p>
                      <a:pPr algn="ctr"/>
                      <a:r>
                        <a:rPr lang="en-US" sz="2300" dirty="0" smtClean="0"/>
                        <a:t>12.9%</a:t>
                      </a:r>
                      <a:endParaRPr lang="en-US" sz="2300" dirty="0"/>
                    </a:p>
                  </a:txBody>
                  <a:tcPr/>
                </a:tc>
              </a:tr>
              <a:tr h="370840">
                <a:tc>
                  <a:txBody>
                    <a:bodyPr/>
                    <a:lstStyle/>
                    <a:p>
                      <a:r>
                        <a:rPr lang="en-US" sz="2300" dirty="0" smtClean="0"/>
                        <a:t>Family Loan</a:t>
                      </a:r>
                      <a:endParaRPr lang="en-US" sz="2300" dirty="0"/>
                    </a:p>
                  </a:txBody>
                  <a:tcPr/>
                </a:tc>
                <a:tc>
                  <a:txBody>
                    <a:bodyPr/>
                    <a:lstStyle/>
                    <a:p>
                      <a:pPr algn="ctr"/>
                      <a:r>
                        <a:rPr lang="en-US" sz="2300" dirty="0" smtClean="0"/>
                        <a:t>$127</a:t>
                      </a:r>
                      <a:endParaRPr lang="en-US" sz="2300" dirty="0"/>
                    </a:p>
                  </a:txBody>
                  <a:tcPr/>
                </a:tc>
                <a:tc>
                  <a:txBody>
                    <a:bodyPr/>
                    <a:lstStyle/>
                    <a:p>
                      <a:pPr algn="ctr"/>
                      <a:r>
                        <a:rPr lang="en-US" sz="2300" dirty="0" smtClean="0"/>
                        <a:t>$5</a:t>
                      </a:r>
                      <a:endParaRPr lang="en-US" sz="2300" dirty="0"/>
                    </a:p>
                  </a:txBody>
                  <a:tcPr/>
                </a:tc>
                <a:tc>
                  <a:txBody>
                    <a:bodyPr/>
                    <a:lstStyle/>
                    <a:p>
                      <a:pPr algn="ctr"/>
                      <a:r>
                        <a:rPr lang="en-US" sz="2300" dirty="0" smtClean="0"/>
                        <a:t>0%</a:t>
                      </a:r>
                      <a:endParaRPr lang="en-US" sz="2300" dirty="0"/>
                    </a:p>
                  </a:txBody>
                  <a:tcPr/>
                </a:tc>
              </a:tr>
              <a:tr h="370840">
                <a:tc>
                  <a:txBody>
                    <a:bodyPr/>
                    <a:lstStyle/>
                    <a:p>
                      <a:r>
                        <a:rPr lang="en-US" sz="2300" dirty="0" smtClean="0"/>
                        <a:t>HELOC</a:t>
                      </a:r>
                      <a:endParaRPr lang="en-US" sz="2300" dirty="0"/>
                    </a:p>
                  </a:txBody>
                  <a:tcPr/>
                </a:tc>
                <a:tc>
                  <a:txBody>
                    <a:bodyPr/>
                    <a:lstStyle/>
                    <a:p>
                      <a:pPr algn="ctr"/>
                      <a:r>
                        <a:rPr lang="en-US" sz="2300" dirty="0" smtClean="0"/>
                        <a:t>$12,000</a:t>
                      </a:r>
                      <a:endParaRPr lang="en-US" sz="2300" dirty="0"/>
                    </a:p>
                  </a:txBody>
                  <a:tcPr/>
                </a:tc>
                <a:tc>
                  <a:txBody>
                    <a:bodyPr/>
                    <a:lstStyle/>
                    <a:p>
                      <a:pPr algn="ctr"/>
                      <a:r>
                        <a:rPr lang="en-US" sz="2300" dirty="0" smtClean="0"/>
                        <a:t>$243</a:t>
                      </a:r>
                      <a:endParaRPr lang="en-US" sz="2300" dirty="0"/>
                    </a:p>
                  </a:txBody>
                  <a:tcPr/>
                </a:tc>
                <a:tc>
                  <a:txBody>
                    <a:bodyPr/>
                    <a:lstStyle/>
                    <a:p>
                      <a:pPr algn="ctr"/>
                      <a:r>
                        <a:rPr lang="en-US" sz="2300" dirty="0" smtClean="0"/>
                        <a:t>7.9%</a:t>
                      </a:r>
                      <a:endParaRPr lang="en-US" sz="2300" dirty="0"/>
                    </a:p>
                  </a:txBody>
                  <a:tcPr/>
                </a:tc>
              </a:tr>
              <a:tr h="370840">
                <a:tc>
                  <a:txBody>
                    <a:bodyPr/>
                    <a:lstStyle/>
                    <a:p>
                      <a:r>
                        <a:rPr lang="en-US" sz="2300" b="1" dirty="0" smtClean="0"/>
                        <a:t>TOTALS</a:t>
                      </a:r>
                      <a:r>
                        <a:rPr lang="en-US" sz="2300" dirty="0" smtClean="0"/>
                        <a:t>: </a:t>
                      </a:r>
                      <a:endParaRPr lang="en-US" sz="2300" dirty="0"/>
                    </a:p>
                  </a:txBody>
                  <a:tcPr/>
                </a:tc>
                <a:tc>
                  <a:txBody>
                    <a:bodyPr/>
                    <a:lstStyle/>
                    <a:p>
                      <a:pPr algn="ctr"/>
                      <a:r>
                        <a:rPr lang="en-US" sz="2300" b="1" dirty="0" smtClean="0"/>
                        <a:t>$33,944</a:t>
                      </a:r>
                      <a:endParaRPr lang="en-US" sz="2300" b="1" dirty="0"/>
                    </a:p>
                  </a:txBody>
                  <a:tcPr/>
                </a:tc>
                <a:tc>
                  <a:txBody>
                    <a:bodyPr/>
                    <a:lstStyle/>
                    <a:p>
                      <a:pPr algn="ctr"/>
                      <a:r>
                        <a:rPr lang="en-US" sz="2300" b="1" dirty="0" smtClean="0"/>
                        <a:t>$1,015</a:t>
                      </a:r>
                      <a:endParaRPr lang="en-US" sz="2300" b="1" dirty="0"/>
                    </a:p>
                  </a:txBody>
                  <a:tcPr/>
                </a:tc>
                <a:tc>
                  <a:txBody>
                    <a:bodyPr/>
                    <a:lstStyle/>
                    <a:p>
                      <a:pPr algn="ctr"/>
                      <a:endParaRPr lang="en-US" sz="2300" dirty="0"/>
                    </a:p>
                  </a:txBody>
                  <a:tcPr/>
                </a:tc>
              </a:tr>
            </a:tbl>
          </a:graphicData>
        </a:graphic>
      </p:graphicFrame>
    </p:spTree>
    <p:custDataLst>
      <p:tags r:id="rId1"/>
    </p:custDataLst>
    <p:extLst>
      <p:ext uri="{BB962C8B-B14F-4D97-AF65-F5344CB8AC3E}">
        <p14:creationId xmlns:p14="http://schemas.microsoft.com/office/powerpoint/2010/main" val="34824036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False"/>
  <p:tag name="ARTICULATE_PLAYER_CONTROL_NEXT" val="True"/>
  <p:tag name="AUDIO_ID" val="259"/>
  <p:tag name="ARTICULATE_USED_LAYOUT" val="7"/>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False"/>
  <p:tag name="ARTICULATE_PLAYER_CONTROL_NEXT" val="True"/>
  <p:tag name="AUDIO_ID" val="259"/>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6"/>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True"/>
  <p:tag name="AUDIO_ID" val="257"/>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abd32871-db53-4186-b213-23de2e1f95d2"/>
  <p:tag name="ARTICULATE_SLIDE_PAUSE" val="1"/>
  <p:tag name="ARTICULATE_HIDE_SLIDE" val="0"/>
  <p:tag name="ARTICULATE_PLAYER_CONTROL_PREVIOUS" val="True"/>
  <p:tag name="ARTICULATE_PLAYER_CONTROL_NEXT" val="False"/>
  <p:tag name="AUDIO_ID" val="261"/>
  <p:tag name="ARTICULATE_USED_LAYOUT" val="7"/>
  <p:tag name="ARTICULATE_SLIDE_THUMBNAIL_REFRESH" val="1"/>
</p:tagLst>
</file>

<file path=ppt/theme/theme1.xml><?xml version="1.0" encoding="utf-8"?>
<a:theme xmlns:a="http://schemas.openxmlformats.org/drawingml/2006/main" name="1_Office Theme">
  <a:themeElements>
    <a:clrScheme name="GreenPath">
      <a:dk1>
        <a:sysClr val="windowText" lastClr="000000"/>
      </a:dk1>
      <a:lt1>
        <a:srgbClr val="F3F3F3"/>
      </a:lt1>
      <a:dk2>
        <a:srgbClr val="88C040"/>
      </a:dk2>
      <a:lt2>
        <a:srgbClr val="EB7125"/>
      </a:lt2>
      <a:accent1>
        <a:srgbClr val="572C5F"/>
      </a:accent1>
      <a:accent2>
        <a:srgbClr val="E8AF28"/>
      </a:accent2>
      <a:accent3>
        <a:srgbClr val="1E575C"/>
      </a:accent3>
      <a:accent4>
        <a:srgbClr val="6AC1A6"/>
      </a:accent4>
      <a:accent5>
        <a:srgbClr val="CF7128"/>
      </a:accent5>
      <a:accent6>
        <a:srgbClr val="CA5D4E"/>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5221</Words>
  <Application>Microsoft Office PowerPoint</Application>
  <PresentationFormat>Widescreen</PresentationFormat>
  <Paragraphs>624</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Bahnschrift Light Condensed</vt:lpstr>
      <vt:lpstr>Bahnschrift SemiBold</vt:lpstr>
      <vt:lpstr>Calibri</vt:lpstr>
      <vt:lpstr>Calibri Light</vt:lpstr>
      <vt:lpstr>Century Gothic</vt:lpstr>
      <vt:lpstr>Montserrat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Greenpath,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Katherine</dc:creator>
  <cp:lastModifiedBy>Mott, Colleen</cp:lastModifiedBy>
  <cp:revision>92</cp:revision>
  <dcterms:created xsi:type="dcterms:W3CDTF">2019-05-30T10:40:11Z</dcterms:created>
  <dcterms:modified xsi:type="dcterms:W3CDTF">2020-04-30T20:37:12Z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F3B03130-FDE2-4D81-A8D5-2EFD99F9585F</vt:lpwstr>
  </property>
  <property fmtid="{D5CDD505-2E9C-101B-9397-08002B2CF9AE}" pid="3" name="ArticulatePath">
    <vt:lpwstr>Presentation1</vt:lpwstr>
  </property>
</Properties>
</file>